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2" r:id="rId1"/>
  </p:sldMasterIdLst>
  <p:notesMasterIdLst>
    <p:notesMasterId r:id="rId66"/>
  </p:notesMasterIdLst>
  <p:handoutMasterIdLst>
    <p:handoutMasterId r:id="rId67"/>
  </p:handoutMasterIdLst>
  <p:sldIdLst>
    <p:sldId id="305" r:id="rId2"/>
    <p:sldId id="309" r:id="rId3"/>
    <p:sldId id="341" r:id="rId4"/>
    <p:sldId id="1271" r:id="rId5"/>
    <p:sldId id="310" r:id="rId6"/>
    <p:sldId id="315" r:id="rId7"/>
    <p:sldId id="316" r:id="rId8"/>
    <p:sldId id="317" r:id="rId9"/>
    <p:sldId id="318" r:id="rId10"/>
    <p:sldId id="319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1264" r:id="rId19"/>
    <p:sldId id="1232" r:id="rId20"/>
    <p:sldId id="1104" r:id="rId21"/>
    <p:sldId id="1105" r:id="rId22"/>
    <p:sldId id="1106" r:id="rId23"/>
    <p:sldId id="1267" r:id="rId24"/>
    <p:sldId id="1107" r:id="rId25"/>
    <p:sldId id="1108" r:id="rId26"/>
    <p:sldId id="1110" r:id="rId27"/>
    <p:sldId id="1111" r:id="rId28"/>
    <p:sldId id="1112" r:id="rId29"/>
    <p:sldId id="1113" r:id="rId30"/>
    <p:sldId id="1114" r:id="rId31"/>
    <p:sldId id="1217" r:id="rId32"/>
    <p:sldId id="1229" r:id="rId33"/>
    <p:sldId id="1230" r:id="rId34"/>
    <p:sldId id="1231" r:id="rId35"/>
    <p:sldId id="1266" r:id="rId36"/>
    <p:sldId id="1263" r:id="rId37"/>
    <p:sldId id="1136" r:id="rId38"/>
    <p:sldId id="1237" r:id="rId39"/>
    <p:sldId id="1239" r:id="rId40"/>
    <p:sldId id="1238" r:id="rId41"/>
    <p:sldId id="1241" r:id="rId42"/>
    <p:sldId id="1265" r:id="rId43"/>
    <p:sldId id="328" r:id="rId44"/>
    <p:sldId id="329" r:id="rId45"/>
    <p:sldId id="330" r:id="rId46"/>
    <p:sldId id="1270" r:id="rId47"/>
    <p:sldId id="331" r:id="rId48"/>
    <p:sldId id="332" r:id="rId49"/>
    <p:sldId id="333" r:id="rId50"/>
    <p:sldId id="334" r:id="rId51"/>
    <p:sldId id="335" r:id="rId52"/>
    <p:sldId id="336" r:id="rId53"/>
    <p:sldId id="337" r:id="rId54"/>
    <p:sldId id="338" r:id="rId55"/>
    <p:sldId id="339" r:id="rId56"/>
    <p:sldId id="340" r:id="rId57"/>
    <p:sldId id="1242" r:id="rId58"/>
    <p:sldId id="368" r:id="rId59"/>
    <p:sldId id="369" r:id="rId60"/>
    <p:sldId id="370" r:id="rId61"/>
    <p:sldId id="419" r:id="rId62"/>
    <p:sldId id="375" r:id="rId63"/>
    <p:sldId id="1255" r:id="rId64"/>
    <p:sldId id="422" r:id="rId65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6002E"/>
    <a:srgbClr val="D9D9D9"/>
    <a:srgbClr val="E6002F"/>
    <a:srgbClr val="EE1F3C"/>
    <a:srgbClr val="7F7F7F"/>
    <a:srgbClr val="DB3943"/>
    <a:srgbClr val="EF1D3B"/>
    <a:srgbClr val="DB3842"/>
    <a:srgbClr val="414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4" autoAdjust="0"/>
    <p:restoredTop sz="85431" autoAdjust="0"/>
  </p:normalViewPr>
  <p:slideViewPr>
    <p:cSldViewPr>
      <p:cViewPr varScale="1">
        <p:scale>
          <a:sx n="93" d="100"/>
          <a:sy n="93" d="100"/>
        </p:scale>
        <p:origin x="1099" y="53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10" d="100"/>
        <a:sy n="11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0.xml"/><Relationship Id="rId2" Type="http://schemas.openxmlformats.org/officeDocument/2006/relationships/slide" Target="slides/slide59.xml"/><Relationship Id="rId1" Type="http://schemas.openxmlformats.org/officeDocument/2006/relationships/slide" Target="slides/slide58.xml"/><Relationship Id="rId6" Type="http://schemas.openxmlformats.org/officeDocument/2006/relationships/slide" Target="slides/slide64.xml"/><Relationship Id="rId5" Type="http://schemas.openxmlformats.org/officeDocument/2006/relationships/slide" Target="slides/slide62.xml"/><Relationship Id="rId4" Type="http://schemas.openxmlformats.org/officeDocument/2006/relationships/slide" Target="slides/slide6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46B315-5DCA-49AA-B2AA-EB7CC24F5971}" type="doc">
      <dgm:prSet loTypeId="urn:microsoft.com/office/officeart/2005/8/layout/hProcess4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de-CH"/>
        </a:p>
      </dgm:t>
    </dgm:pt>
    <dgm:pt modelId="{D1C474D4-4F85-4E3A-B664-249922844EC2}">
      <dgm:prSet phldrT="[Text]" custT="1"/>
      <dgm:spPr>
        <a:xfrm>
          <a:off x="338825" y="1847855"/>
          <a:ext cx="934158" cy="371483"/>
        </a:xfrm>
        <a:solidFill>
          <a:srgbClr val="4F81BD">
            <a:lumMod val="5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de-CH" sz="14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1. Schritt</a:t>
          </a:r>
        </a:p>
      </dgm:t>
    </dgm:pt>
    <dgm:pt modelId="{BD429AF1-5237-42E3-98DC-2330FEDBB4A2}" type="parTrans" cxnId="{96280419-27D7-48E0-B772-C4EAF70CF0EA}">
      <dgm:prSet/>
      <dgm:spPr/>
      <dgm:t>
        <a:bodyPr/>
        <a:lstStyle/>
        <a:p>
          <a:endParaRPr lang="de-CH"/>
        </a:p>
      </dgm:t>
    </dgm:pt>
    <dgm:pt modelId="{741A7753-5C69-4AB7-9A1A-835F961FFA9A}" type="sibTrans" cxnId="{96280419-27D7-48E0-B772-C4EAF70CF0EA}">
      <dgm:prSet/>
      <dgm:spPr>
        <a:xfrm>
          <a:off x="666373" y="1179474"/>
          <a:ext cx="1442604" cy="1442604"/>
        </a:xfrm>
        <a:solidFill>
          <a:srgbClr val="CCEC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gm:spPr>
      <dgm:t>
        <a:bodyPr/>
        <a:lstStyle/>
        <a:p>
          <a:endParaRPr lang="de-CH"/>
        </a:p>
      </dgm:t>
    </dgm:pt>
    <dgm:pt modelId="{80E83E5E-1797-4B2F-9309-222DAD5E4D9D}">
      <dgm:prSet phldrT="[Text]" custT="1"/>
      <dgm:spPr>
        <a:xfrm>
          <a:off x="6961" y="1166802"/>
          <a:ext cx="1247577" cy="866795"/>
        </a:xfrm>
        <a:solidFill>
          <a:srgbClr val="1F497D">
            <a:lumMod val="40000"/>
            <a:lumOff val="60000"/>
            <a:alpha val="9000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ysClr val="window" lastClr="FFFFFF"/>
          </a:contourClr>
        </a:sp3d>
      </dgm:spPr>
      <dgm:t>
        <a:bodyPr/>
        <a:lstStyle/>
        <a:p>
          <a:r>
            <a:rPr lang="de-CH" sz="10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Voranalyse</a:t>
          </a:r>
          <a:r>
            <a:rPr lang="de-CH" sz="15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		</a:t>
          </a:r>
        </a:p>
      </dgm:t>
    </dgm:pt>
    <dgm:pt modelId="{FB551C6A-2E8E-4FCE-BF2B-ED14A0DD7AA3}" type="parTrans" cxnId="{2DDB7B7B-CDA4-4AD5-83F2-052F63DF6084}">
      <dgm:prSet/>
      <dgm:spPr/>
      <dgm:t>
        <a:bodyPr/>
        <a:lstStyle/>
        <a:p>
          <a:endParaRPr lang="de-CH"/>
        </a:p>
      </dgm:t>
    </dgm:pt>
    <dgm:pt modelId="{C9CF493D-962E-47DB-895E-34AA83FD3339}" type="sibTrans" cxnId="{2DDB7B7B-CDA4-4AD5-83F2-052F63DF6084}">
      <dgm:prSet/>
      <dgm:spPr/>
      <dgm:t>
        <a:bodyPr/>
        <a:lstStyle/>
        <a:p>
          <a:endParaRPr lang="de-CH"/>
        </a:p>
      </dgm:t>
    </dgm:pt>
    <dgm:pt modelId="{6EFF7930-5D37-467C-9E4F-735FC77BBE61}">
      <dgm:prSet phldrT="[Text]" custT="1"/>
      <dgm:spPr>
        <a:xfrm>
          <a:off x="1886140" y="981060"/>
          <a:ext cx="934158" cy="371483"/>
        </a:xfrm>
        <a:solidFill>
          <a:srgbClr val="4F81BD">
            <a:lumMod val="5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de-CH" sz="14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2. Schritt</a:t>
          </a:r>
        </a:p>
      </dgm:t>
    </dgm:pt>
    <dgm:pt modelId="{9E936446-8518-4E6B-B1C4-0C671E69DFBD}" type="parTrans" cxnId="{608DA282-3550-46C0-B015-DBD46ECA91D7}">
      <dgm:prSet/>
      <dgm:spPr/>
      <dgm:t>
        <a:bodyPr/>
        <a:lstStyle/>
        <a:p>
          <a:endParaRPr lang="de-CH"/>
        </a:p>
      </dgm:t>
    </dgm:pt>
    <dgm:pt modelId="{34090C33-86E5-410A-9150-6211AF005991}" type="sibTrans" cxnId="{608DA282-3550-46C0-B015-DBD46ECA91D7}">
      <dgm:prSet/>
      <dgm:spPr>
        <a:xfrm>
          <a:off x="2196645" y="540588"/>
          <a:ext cx="1627156" cy="1627156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gm:spPr>
      <dgm:t>
        <a:bodyPr/>
        <a:lstStyle/>
        <a:p>
          <a:endParaRPr lang="de-CH"/>
        </a:p>
      </dgm:t>
    </dgm:pt>
    <dgm:pt modelId="{B127BD7A-5F48-4FC5-906E-1B1DD9541A7B}">
      <dgm:prSet phldrT="[Text]" custT="1"/>
      <dgm:spPr>
        <a:xfrm>
          <a:off x="1536961" y="1184675"/>
          <a:ext cx="1300071" cy="866795"/>
        </a:xfrm>
        <a:solidFill>
          <a:srgbClr val="1F497D">
            <a:lumMod val="40000"/>
            <a:lumOff val="6000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ysClr val="window" lastClr="FFFFFF"/>
          </a:contourClr>
        </a:sp3d>
      </dgm:spPr>
      <dgm:t>
        <a:bodyPr/>
        <a:lstStyle/>
        <a:p>
          <a:r>
            <a:rPr lang="de-CH" sz="10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Erstellung Aus-schreibungs-unterlagen</a:t>
          </a:r>
        </a:p>
      </dgm:t>
    </dgm:pt>
    <dgm:pt modelId="{026E8A2F-1DF4-4E58-9441-F8CAF0FB72BC}" type="parTrans" cxnId="{686DABA2-1019-461D-9AD2-2FFE50B4C4BA}">
      <dgm:prSet/>
      <dgm:spPr/>
      <dgm:t>
        <a:bodyPr/>
        <a:lstStyle/>
        <a:p>
          <a:endParaRPr lang="de-CH"/>
        </a:p>
      </dgm:t>
    </dgm:pt>
    <dgm:pt modelId="{60CBD9AA-E7FE-48FD-B604-1D30ABC26B2D}" type="sibTrans" cxnId="{686DABA2-1019-461D-9AD2-2FFE50B4C4BA}">
      <dgm:prSet/>
      <dgm:spPr/>
      <dgm:t>
        <a:bodyPr/>
        <a:lstStyle/>
        <a:p>
          <a:endParaRPr lang="de-CH"/>
        </a:p>
      </dgm:t>
    </dgm:pt>
    <dgm:pt modelId="{44D5CC9D-0FC1-41E3-80DE-DEC9644771F6}">
      <dgm:prSet phldrT="[Text]" custT="1"/>
      <dgm:spPr>
        <a:xfrm>
          <a:off x="3486235" y="1847855"/>
          <a:ext cx="934158" cy="371483"/>
        </a:xfrm>
        <a:solidFill>
          <a:srgbClr val="4F81BD">
            <a:lumMod val="5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de-CH" sz="14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3. Schritt</a:t>
          </a:r>
        </a:p>
      </dgm:t>
    </dgm:pt>
    <dgm:pt modelId="{DFB1863D-E327-4B93-90A0-B9EFE57C7325}" type="parTrans" cxnId="{D56E5EA6-EADE-48C3-A180-5CB4CD9BC6E3}">
      <dgm:prSet/>
      <dgm:spPr/>
      <dgm:t>
        <a:bodyPr/>
        <a:lstStyle/>
        <a:p>
          <a:endParaRPr lang="de-CH"/>
        </a:p>
      </dgm:t>
    </dgm:pt>
    <dgm:pt modelId="{EAA252B0-D8AB-4994-BDAF-F826108F6110}" type="sibTrans" cxnId="{D56E5EA6-EADE-48C3-A180-5CB4CD9BC6E3}">
      <dgm:prSet/>
      <dgm:spPr>
        <a:xfrm>
          <a:off x="3804577" y="1122391"/>
          <a:ext cx="1507011" cy="1507011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gm:spPr>
      <dgm:t>
        <a:bodyPr/>
        <a:lstStyle/>
        <a:p>
          <a:endParaRPr lang="de-CH"/>
        </a:p>
      </dgm:t>
    </dgm:pt>
    <dgm:pt modelId="{DD11490B-B0A2-48A5-AF84-4977276395CB}">
      <dgm:prSet phldrT="[Text]" custT="1"/>
      <dgm:spPr>
        <a:xfrm>
          <a:off x="3083144" y="1166802"/>
          <a:ext cx="1390030" cy="866795"/>
        </a:xfrm>
        <a:solidFill>
          <a:srgbClr val="1F497D">
            <a:lumMod val="40000"/>
            <a:lumOff val="60000"/>
            <a:alpha val="9000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ysClr val="window" lastClr="FFFFFF"/>
          </a:contourClr>
        </a:sp3d>
      </dgm:spPr>
      <dgm:t>
        <a:bodyPr/>
        <a:lstStyle/>
        <a:p>
          <a:r>
            <a:rPr lang="de-CH" sz="10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Prüfung der Ausschreibungs-unterlagen</a:t>
          </a:r>
        </a:p>
      </dgm:t>
    </dgm:pt>
    <dgm:pt modelId="{C97D50FE-40AD-4DC5-9CA6-704284826AF9}" type="parTrans" cxnId="{E0480EEC-6F35-42E5-A7CB-FF32D8E53FFF}">
      <dgm:prSet/>
      <dgm:spPr/>
      <dgm:t>
        <a:bodyPr/>
        <a:lstStyle/>
        <a:p>
          <a:endParaRPr lang="de-CH"/>
        </a:p>
      </dgm:t>
    </dgm:pt>
    <dgm:pt modelId="{3C06DE9B-3166-4E9E-A4C7-13BB2E69B47C}" type="sibTrans" cxnId="{E0480EEC-6F35-42E5-A7CB-FF32D8E53FFF}">
      <dgm:prSet/>
      <dgm:spPr/>
      <dgm:t>
        <a:bodyPr/>
        <a:lstStyle/>
        <a:p>
          <a:endParaRPr lang="de-CH"/>
        </a:p>
      </dgm:t>
    </dgm:pt>
    <dgm:pt modelId="{785C591F-BB58-437B-93BD-42F13E4547B2}">
      <dgm:prSet custT="1"/>
      <dgm:spPr>
        <a:xfrm>
          <a:off x="5098627" y="981060"/>
          <a:ext cx="934158" cy="371483"/>
        </a:xfrm>
        <a:solidFill>
          <a:srgbClr val="4F81BD">
            <a:lumMod val="5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de-CH" sz="14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4. Schritt</a:t>
          </a:r>
        </a:p>
      </dgm:t>
    </dgm:pt>
    <dgm:pt modelId="{72962686-2A63-4E0F-9E9B-495514590109}" type="parTrans" cxnId="{223EBF82-609C-4C3E-AB12-9C732C76E5C2}">
      <dgm:prSet/>
      <dgm:spPr/>
      <dgm:t>
        <a:bodyPr/>
        <a:lstStyle/>
        <a:p>
          <a:endParaRPr lang="de-CH"/>
        </a:p>
      </dgm:t>
    </dgm:pt>
    <dgm:pt modelId="{7CB28F2C-D36C-4991-95D2-209F2BE29388}" type="sibTrans" cxnId="{223EBF82-609C-4C3E-AB12-9C732C76E5C2}">
      <dgm:prSet/>
      <dgm:spPr>
        <a:xfrm>
          <a:off x="5412771" y="544155"/>
          <a:ext cx="1599995" cy="1599995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gm:spPr>
      <dgm:t>
        <a:bodyPr/>
        <a:lstStyle/>
        <a:p>
          <a:endParaRPr lang="de-CH"/>
        </a:p>
      </dgm:t>
    </dgm:pt>
    <dgm:pt modelId="{1A63C004-90F5-46B3-AEC6-0244FB45F449}">
      <dgm:prSet custT="1"/>
      <dgm:spPr>
        <a:xfrm>
          <a:off x="4728220" y="1166802"/>
          <a:ext cx="1324663" cy="866795"/>
        </a:xfrm>
        <a:solidFill>
          <a:srgbClr val="1F497D">
            <a:lumMod val="40000"/>
            <a:lumOff val="60000"/>
            <a:alpha val="9000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ysClr val="window" lastClr="FFFFFF"/>
          </a:contourClr>
        </a:sp3d>
      </dgm:spPr>
      <dgm:t>
        <a:bodyPr/>
        <a:lstStyle/>
        <a:p>
          <a:r>
            <a:rPr lang="de-CH" sz="10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Ausschreibung auf simap.ch</a:t>
          </a:r>
          <a:r>
            <a:rPr lang="de-CH" sz="11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	</a:t>
          </a:r>
        </a:p>
      </dgm:t>
    </dgm:pt>
    <dgm:pt modelId="{3022CBD6-AD1A-4C36-B74E-34B30375FD95}" type="parTrans" cxnId="{E9CF62B8-3E7A-4BAE-A2CC-360697ABFE3F}">
      <dgm:prSet/>
      <dgm:spPr/>
      <dgm:t>
        <a:bodyPr/>
        <a:lstStyle/>
        <a:p>
          <a:endParaRPr lang="de-CH"/>
        </a:p>
      </dgm:t>
    </dgm:pt>
    <dgm:pt modelId="{537A96E9-514C-4FAB-904F-464C672AD0DC}" type="sibTrans" cxnId="{E9CF62B8-3E7A-4BAE-A2CC-360697ABFE3F}">
      <dgm:prSet/>
      <dgm:spPr/>
      <dgm:t>
        <a:bodyPr/>
        <a:lstStyle/>
        <a:p>
          <a:endParaRPr lang="de-CH"/>
        </a:p>
      </dgm:t>
    </dgm:pt>
    <dgm:pt modelId="{C76C121F-AE10-4007-8C86-5E6C3542D821}">
      <dgm:prSet custT="1"/>
      <dgm:spPr>
        <a:xfrm>
          <a:off x="6669633" y="1847855"/>
          <a:ext cx="934158" cy="371483"/>
        </a:xfrm>
        <a:solidFill>
          <a:srgbClr val="4F81BD">
            <a:lumMod val="5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de-CH" sz="1400" b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5. Schritt</a:t>
          </a:r>
        </a:p>
      </dgm:t>
    </dgm:pt>
    <dgm:pt modelId="{29385918-F9E9-4AE9-B6E7-1A7906F965C3}" type="parTrans" cxnId="{6733AD15-B1E8-4CBF-B007-B0D0B109D22B}">
      <dgm:prSet/>
      <dgm:spPr/>
      <dgm:t>
        <a:bodyPr/>
        <a:lstStyle/>
        <a:p>
          <a:endParaRPr lang="de-CH"/>
        </a:p>
      </dgm:t>
    </dgm:pt>
    <dgm:pt modelId="{D72D4A5B-0954-44FC-8AD9-0B54C5CBE43A}" type="sibTrans" cxnId="{6733AD15-B1E8-4CBF-B007-B0D0B109D22B}">
      <dgm:prSet/>
      <dgm:spPr>
        <a:xfrm>
          <a:off x="6990081" y="1146511"/>
          <a:ext cx="1474718" cy="1474718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gm:spPr>
      <dgm:t>
        <a:bodyPr/>
        <a:lstStyle/>
        <a:p>
          <a:endParaRPr lang="de-CH"/>
        </a:p>
      </dgm:t>
    </dgm:pt>
    <dgm:pt modelId="{C2DD2E1C-DF9E-473A-8DA3-6B39BF060EF7}">
      <dgm:prSet custT="1"/>
      <dgm:spPr>
        <a:xfrm>
          <a:off x="6313382" y="1160197"/>
          <a:ext cx="1307259" cy="866795"/>
        </a:xfrm>
        <a:solidFill>
          <a:srgbClr val="1F497D">
            <a:lumMod val="40000"/>
            <a:lumOff val="60000"/>
            <a:alpha val="9000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ysClr val="window" lastClr="FFFFFF"/>
          </a:contourClr>
        </a:sp3d>
      </dgm:spPr>
      <dgm:t>
        <a:bodyPr/>
        <a:lstStyle/>
        <a:p>
          <a:r>
            <a:rPr lang="de-CH" sz="10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Evaluation und Zuschlag auf simap.ch</a:t>
          </a:r>
        </a:p>
      </dgm:t>
    </dgm:pt>
    <dgm:pt modelId="{3E04C013-3908-467F-B74B-3DB82D1EF3F8}" type="parTrans" cxnId="{D994B6BA-CB85-49BC-9F72-E1C3B4E9CCFA}">
      <dgm:prSet/>
      <dgm:spPr/>
      <dgm:t>
        <a:bodyPr/>
        <a:lstStyle/>
        <a:p>
          <a:endParaRPr lang="de-CH"/>
        </a:p>
      </dgm:t>
    </dgm:pt>
    <dgm:pt modelId="{4C216744-9156-4CC9-9F94-7D34F126354A}" type="sibTrans" cxnId="{D994B6BA-CB85-49BC-9F72-E1C3B4E9CCFA}">
      <dgm:prSet/>
      <dgm:spPr/>
      <dgm:t>
        <a:bodyPr/>
        <a:lstStyle/>
        <a:p>
          <a:endParaRPr lang="de-CH"/>
        </a:p>
      </dgm:t>
    </dgm:pt>
    <dgm:pt modelId="{7D89D087-74BE-4275-8651-A1DA4DD0E73B}">
      <dgm:prSet custT="1"/>
      <dgm:spPr>
        <a:xfrm>
          <a:off x="8253944" y="981060"/>
          <a:ext cx="934158" cy="371483"/>
        </a:xfrm>
        <a:solidFill>
          <a:srgbClr val="4F81BD">
            <a:lumMod val="5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de-CH" sz="1400" b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6. Schritt</a:t>
          </a:r>
        </a:p>
      </dgm:t>
    </dgm:pt>
    <dgm:pt modelId="{A0E1C95B-1151-4118-AFBA-8E2CEE3B7889}" type="parTrans" cxnId="{048100B7-97DD-4E87-BA28-78641EC7A078}">
      <dgm:prSet/>
      <dgm:spPr/>
      <dgm:t>
        <a:bodyPr/>
        <a:lstStyle/>
        <a:p>
          <a:endParaRPr lang="de-CH"/>
        </a:p>
      </dgm:t>
    </dgm:pt>
    <dgm:pt modelId="{1C28E6C2-FEDF-4AC7-9E1A-94E2FA35F34C}" type="sibTrans" cxnId="{048100B7-97DD-4E87-BA28-78641EC7A078}">
      <dgm:prSet/>
      <dgm:spPr/>
      <dgm:t>
        <a:bodyPr/>
        <a:lstStyle/>
        <a:p>
          <a:endParaRPr lang="de-CH"/>
        </a:p>
      </dgm:t>
    </dgm:pt>
    <dgm:pt modelId="{0BEDA7C6-6163-4C70-8DF5-CC5E1D6135F2}">
      <dgm:prSet custT="1"/>
      <dgm:spPr>
        <a:xfrm>
          <a:off x="7870232" y="1166802"/>
          <a:ext cx="1351272" cy="866795"/>
        </a:xfrm>
        <a:solidFill>
          <a:srgbClr val="1F497D">
            <a:lumMod val="40000"/>
            <a:lumOff val="60000"/>
            <a:alpha val="9000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ysClr val="window" lastClr="FFFFFF"/>
          </a:contourClr>
        </a:sp3d>
      </dgm:spPr>
      <dgm:t>
        <a:bodyPr/>
        <a:lstStyle/>
        <a:p>
          <a:r>
            <a:rPr lang="de-CH" sz="1000" baseline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Vertrag</a:t>
          </a:r>
        </a:p>
      </dgm:t>
    </dgm:pt>
    <dgm:pt modelId="{BF32060F-AE72-49C9-A072-894F134C991A}" type="parTrans" cxnId="{39536F8B-33F1-4002-AA26-BA3F749EEBA6}">
      <dgm:prSet/>
      <dgm:spPr/>
      <dgm:t>
        <a:bodyPr/>
        <a:lstStyle/>
        <a:p>
          <a:endParaRPr lang="de-CH"/>
        </a:p>
      </dgm:t>
    </dgm:pt>
    <dgm:pt modelId="{8883C500-CD51-4F3B-9269-956E4E061A56}" type="sibTrans" cxnId="{39536F8B-33F1-4002-AA26-BA3F749EEBA6}">
      <dgm:prSet/>
      <dgm:spPr/>
      <dgm:t>
        <a:bodyPr/>
        <a:lstStyle/>
        <a:p>
          <a:endParaRPr lang="de-CH"/>
        </a:p>
      </dgm:t>
    </dgm:pt>
    <dgm:pt modelId="{56A949E0-9BAA-4CEA-AD1F-C0AC4610A5BC}" type="pres">
      <dgm:prSet presAssocID="{7546B315-5DCA-49AA-B2AA-EB7CC24F5971}" presName="Name0" presStyleCnt="0">
        <dgm:presLayoutVars>
          <dgm:dir/>
          <dgm:animLvl val="lvl"/>
          <dgm:resizeHandles val="exact"/>
        </dgm:presLayoutVars>
      </dgm:prSet>
      <dgm:spPr/>
    </dgm:pt>
    <dgm:pt modelId="{10F8E3DD-F072-417E-A82D-5D82E4D6EFEC}" type="pres">
      <dgm:prSet presAssocID="{7546B315-5DCA-49AA-B2AA-EB7CC24F5971}" presName="tSp" presStyleCnt="0"/>
      <dgm:spPr/>
    </dgm:pt>
    <dgm:pt modelId="{C2938B59-6495-44D6-A68E-1F1ECB82F958}" type="pres">
      <dgm:prSet presAssocID="{7546B315-5DCA-49AA-B2AA-EB7CC24F5971}" presName="bSp" presStyleCnt="0"/>
      <dgm:spPr/>
    </dgm:pt>
    <dgm:pt modelId="{EFC6C43C-39EA-4204-A149-9DB1A19A61DA}" type="pres">
      <dgm:prSet presAssocID="{7546B315-5DCA-49AA-B2AA-EB7CC24F5971}" presName="process" presStyleCnt="0"/>
      <dgm:spPr/>
    </dgm:pt>
    <dgm:pt modelId="{00671400-A023-45D5-A231-07EECC93BA4E}" type="pres">
      <dgm:prSet presAssocID="{D1C474D4-4F85-4E3A-B664-249922844EC2}" presName="composite1" presStyleCnt="0"/>
      <dgm:spPr/>
    </dgm:pt>
    <dgm:pt modelId="{0C4A9206-969C-448B-A74B-5853BCB0AAB7}" type="pres">
      <dgm:prSet presAssocID="{D1C474D4-4F85-4E3A-B664-249922844EC2}" presName="dummyNode1" presStyleLbl="node1" presStyleIdx="0" presStyleCnt="6"/>
      <dgm:spPr/>
    </dgm:pt>
    <dgm:pt modelId="{2623A101-8FE7-4C5D-AC85-C2838B2E91C7}" type="pres">
      <dgm:prSet presAssocID="{D1C474D4-4F85-4E3A-B664-249922844EC2}" presName="childNode1" presStyleLbl="bgAcc1" presStyleIdx="0" presStyleCnt="6" custScaleX="118712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571AA8FB-3783-4418-9709-1DED9D6AB075}" type="pres">
      <dgm:prSet presAssocID="{D1C474D4-4F85-4E3A-B664-249922844EC2}" presName="childNode1tx" presStyleLbl="bgAcc1" presStyleIdx="0" presStyleCnt="6">
        <dgm:presLayoutVars>
          <dgm:bulletEnabled val="1"/>
        </dgm:presLayoutVars>
      </dgm:prSet>
      <dgm:spPr/>
    </dgm:pt>
    <dgm:pt modelId="{E483C0ED-0508-4576-85F2-14066CB33FC0}" type="pres">
      <dgm:prSet presAssocID="{D1C474D4-4F85-4E3A-B664-249922844EC2}" presName="parentNode1" presStyleLbl="node1" presStyleIdx="0" presStyleCnt="6">
        <dgm:presLayoutVars>
          <dgm:chMax val="1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7837FDEF-2BD8-4DA9-93AE-E7B2EC63621A}" type="pres">
      <dgm:prSet presAssocID="{D1C474D4-4F85-4E3A-B664-249922844EC2}" presName="connSite1" presStyleCnt="0"/>
      <dgm:spPr/>
    </dgm:pt>
    <dgm:pt modelId="{9450E05E-BD53-4E2F-9E71-E03B4BCC455D}" type="pres">
      <dgm:prSet presAssocID="{741A7753-5C69-4AB7-9A1A-835F961FFA9A}" presName="Name9" presStyleLbl="sibTrans2D1" presStyleIdx="0" presStyleCnt="5"/>
      <dgm:spPr>
        <a:prstGeom prst="leftCircularArrow">
          <a:avLst>
            <a:gd name="adj1" fmla="val 3713"/>
            <a:gd name="adj2" fmla="val 463009"/>
            <a:gd name="adj3" fmla="val 2291788"/>
            <a:gd name="adj4" fmla="val 9077757"/>
            <a:gd name="adj5" fmla="val 4331"/>
          </a:avLst>
        </a:prstGeom>
      </dgm:spPr>
    </dgm:pt>
    <dgm:pt modelId="{CCE033F8-CB73-450C-A14C-C57200C7B665}" type="pres">
      <dgm:prSet presAssocID="{6EFF7930-5D37-467C-9E4F-735FC77BBE61}" presName="composite2" presStyleCnt="0"/>
      <dgm:spPr/>
    </dgm:pt>
    <dgm:pt modelId="{8522F74C-A96F-4D56-A23A-BF54ABF7BC72}" type="pres">
      <dgm:prSet presAssocID="{6EFF7930-5D37-467C-9E4F-735FC77BBE61}" presName="dummyNode2" presStyleLbl="node1" presStyleIdx="0" presStyleCnt="6"/>
      <dgm:spPr/>
    </dgm:pt>
    <dgm:pt modelId="{5EFD3C88-52E2-4DD2-8296-D86C76CBDF1E}" type="pres">
      <dgm:prSet presAssocID="{6EFF7930-5D37-467C-9E4F-735FC77BBE61}" presName="childNode2" presStyleLbl="bgAcc1" presStyleIdx="1" presStyleCnt="6" custScaleX="123707" custLinFactNeighborX="850" custLinFactNeighborY="2062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7125F056-9ED4-45C4-8D9C-3FE9AD5661DB}" type="pres">
      <dgm:prSet presAssocID="{6EFF7930-5D37-467C-9E4F-735FC77BBE61}" presName="childNode2tx" presStyleLbl="bgAcc1" presStyleIdx="1" presStyleCnt="6">
        <dgm:presLayoutVars>
          <dgm:bulletEnabled val="1"/>
        </dgm:presLayoutVars>
      </dgm:prSet>
      <dgm:spPr/>
    </dgm:pt>
    <dgm:pt modelId="{021E2EEC-E2E0-4EA8-9981-34A5429058F4}" type="pres">
      <dgm:prSet presAssocID="{6EFF7930-5D37-467C-9E4F-735FC77BBE61}" presName="parentNode2" presStyleLbl="node1" presStyleIdx="1" presStyleCnt="6">
        <dgm:presLayoutVars>
          <dgm:chMax val="0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E849DB7D-FB20-467F-8B8E-7DF9C772A83F}" type="pres">
      <dgm:prSet presAssocID="{6EFF7930-5D37-467C-9E4F-735FC77BBE61}" presName="connSite2" presStyleCnt="0"/>
      <dgm:spPr/>
    </dgm:pt>
    <dgm:pt modelId="{F5A41B44-2AC9-4B7C-9F62-1CE059BE0DCB}" type="pres">
      <dgm:prSet presAssocID="{34090C33-86E5-410A-9150-6211AF005991}" presName="Name18" presStyleLbl="sibTrans2D1" presStyleIdx="1" presStyleCnt="5"/>
      <dgm:spPr>
        <a:prstGeom prst="circularArrow">
          <a:avLst>
            <a:gd name="adj1" fmla="val 3292"/>
            <a:gd name="adj2" fmla="val 406391"/>
            <a:gd name="adj3" fmla="val 19418098"/>
            <a:gd name="adj4" fmla="val 12575511"/>
            <a:gd name="adj5" fmla="val 3840"/>
          </a:avLst>
        </a:prstGeom>
      </dgm:spPr>
    </dgm:pt>
    <dgm:pt modelId="{3106C120-9D60-4EC8-8EF6-9A9ACB75E337}" type="pres">
      <dgm:prSet presAssocID="{44D5CC9D-0FC1-41E3-80DE-DEC9644771F6}" presName="composite1" presStyleCnt="0"/>
      <dgm:spPr/>
    </dgm:pt>
    <dgm:pt modelId="{1A4B1FC7-CD3D-4D67-A1EE-46E0DD7E7275}" type="pres">
      <dgm:prSet presAssocID="{44D5CC9D-0FC1-41E3-80DE-DEC9644771F6}" presName="dummyNode1" presStyleLbl="node1" presStyleIdx="1" presStyleCnt="6"/>
      <dgm:spPr/>
    </dgm:pt>
    <dgm:pt modelId="{D5580544-F7C2-4C76-9A90-605D19D0D69E}" type="pres">
      <dgm:prSet presAssocID="{44D5CC9D-0FC1-41E3-80DE-DEC9644771F6}" presName="childNode1" presStyleLbl="bgAcc1" presStyleIdx="2" presStyleCnt="6" custScaleX="13226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DF97A8C5-7B5E-42C5-8CDF-5D3478EF0146}" type="pres">
      <dgm:prSet presAssocID="{44D5CC9D-0FC1-41E3-80DE-DEC9644771F6}" presName="childNode1tx" presStyleLbl="bgAcc1" presStyleIdx="2" presStyleCnt="6">
        <dgm:presLayoutVars>
          <dgm:bulletEnabled val="1"/>
        </dgm:presLayoutVars>
      </dgm:prSet>
      <dgm:spPr/>
    </dgm:pt>
    <dgm:pt modelId="{62543DDC-BC5E-4427-9491-E753BD343D08}" type="pres">
      <dgm:prSet presAssocID="{44D5CC9D-0FC1-41E3-80DE-DEC9644771F6}" presName="parentNode1" presStyleLbl="node1" presStyleIdx="2" presStyleCnt="6">
        <dgm:presLayoutVars>
          <dgm:chMax val="1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EB65B9FB-C9CC-422E-95B1-C947F116D8B1}" type="pres">
      <dgm:prSet presAssocID="{44D5CC9D-0FC1-41E3-80DE-DEC9644771F6}" presName="connSite1" presStyleCnt="0"/>
      <dgm:spPr/>
    </dgm:pt>
    <dgm:pt modelId="{FE60A272-F9FA-4BDD-884A-F55EA24B2EDB}" type="pres">
      <dgm:prSet presAssocID="{EAA252B0-D8AB-4994-BDAF-F826108F6110}" presName="Name9" presStyleLbl="sibTrans2D1" presStyleIdx="2" presStyleCnt="5"/>
      <dgm:spPr>
        <a:prstGeom prst="leftCircularArrow">
          <a:avLst>
            <a:gd name="adj1" fmla="val 3554"/>
            <a:gd name="adj2" fmla="val 441540"/>
            <a:gd name="adj3" fmla="val 2217051"/>
            <a:gd name="adj4" fmla="val 9024489"/>
            <a:gd name="adj5" fmla="val 4146"/>
          </a:avLst>
        </a:prstGeom>
      </dgm:spPr>
    </dgm:pt>
    <dgm:pt modelId="{73A6E193-08F2-4DCF-A2E7-72CB37D45E95}" type="pres">
      <dgm:prSet presAssocID="{785C591F-BB58-437B-93BD-42F13E4547B2}" presName="composite2" presStyleCnt="0"/>
      <dgm:spPr/>
    </dgm:pt>
    <dgm:pt modelId="{99BE33C6-5F93-4CBA-A10A-271B9C89F464}" type="pres">
      <dgm:prSet presAssocID="{785C591F-BB58-437B-93BD-42F13E4547B2}" presName="dummyNode2" presStyleLbl="node1" presStyleIdx="2" presStyleCnt="6"/>
      <dgm:spPr/>
    </dgm:pt>
    <dgm:pt modelId="{87C411C5-FFFE-4C28-8F14-5A2006B442BA}" type="pres">
      <dgm:prSet presAssocID="{785C591F-BB58-437B-93BD-42F13E4547B2}" presName="childNode2" presStyleLbl="bgAcc1" presStyleIdx="3" presStyleCnt="6" custScaleX="12604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BB21F55A-AA3B-4507-B432-3F9DD688ACDC}" type="pres">
      <dgm:prSet presAssocID="{785C591F-BB58-437B-93BD-42F13E4547B2}" presName="childNode2tx" presStyleLbl="bgAcc1" presStyleIdx="3" presStyleCnt="6">
        <dgm:presLayoutVars>
          <dgm:bulletEnabled val="1"/>
        </dgm:presLayoutVars>
      </dgm:prSet>
      <dgm:spPr/>
    </dgm:pt>
    <dgm:pt modelId="{97DBF4D3-C61F-4099-ABE2-C05A7B11AE68}" type="pres">
      <dgm:prSet presAssocID="{785C591F-BB58-437B-93BD-42F13E4547B2}" presName="parentNode2" presStyleLbl="node1" presStyleIdx="3" presStyleCnt="6">
        <dgm:presLayoutVars>
          <dgm:chMax val="0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F5444D9C-32B4-4DEB-891B-839A4B435DBA}" type="pres">
      <dgm:prSet presAssocID="{785C591F-BB58-437B-93BD-42F13E4547B2}" presName="connSite2" presStyleCnt="0"/>
      <dgm:spPr/>
    </dgm:pt>
    <dgm:pt modelId="{320FFEF5-864C-4631-A149-7098F9DC27F1}" type="pres">
      <dgm:prSet presAssocID="{7CB28F2C-D36C-4991-95D2-209F2BE29388}" presName="Name18" presStyleLbl="sibTrans2D1" presStyleIdx="3" presStyleCnt="5"/>
      <dgm:spPr>
        <a:prstGeom prst="circularArrow">
          <a:avLst>
            <a:gd name="adj1" fmla="val 3347"/>
            <a:gd name="adj2" fmla="val 413839"/>
            <a:gd name="adj3" fmla="val 19393054"/>
            <a:gd name="adj4" fmla="val 12557914"/>
            <a:gd name="adj5" fmla="val 3905"/>
          </a:avLst>
        </a:prstGeom>
      </dgm:spPr>
    </dgm:pt>
    <dgm:pt modelId="{73809DA5-B0F2-40F7-A5F7-A6FA303D10AF}" type="pres">
      <dgm:prSet presAssocID="{C76C121F-AE10-4007-8C86-5E6C3542D821}" presName="composite1" presStyleCnt="0"/>
      <dgm:spPr/>
    </dgm:pt>
    <dgm:pt modelId="{33961EBF-9B22-47C5-B2A2-D7FD27DE52F9}" type="pres">
      <dgm:prSet presAssocID="{C76C121F-AE10-4007-8C86-5E6C3542D821}" presName="dummyNode1" presStyleLbl="node1" presStyleIdx="3" presStyleCnt="6"/>
      <dgm:spPr/>
    </dgm:pt>
    <dgm:pt modelId="{2DFAD451-127A-4681-A3A9-D51AEA813E4A}" type="pres">
      <dgm:prSet presAssocID="{C76C121F-AE10-4007-8C86-5E6C3542D821}" presName="childNode1" presStyleLbl="bgAcc1" presStyleIdx="4" presStyleCnt="6" custScaleX="124391" custLinFactNeighborX="519" custLinFactNeighborY="-762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D9BBAB61-B8E7-4C10-A703-E610CB6887FA}" type="pres">
      <dgm:prSet presAssocID="{C76C121F-AE10-4007-8C86-5E6C3542D821}" presName="childNode1tx" presStyleLbl="bgAcc1" presStyleIdx="4" presStyleCnt="6">
        <dgm:presLayoutVars>
          <dgm:bulletEnabled val="1"/>
        </dgm:presLayoutVars>
      </dgm:prSet>
      <dgm:spPr/>
    </dgm:pt>
    <dgm:pt modelId="{1D282F7E-17BE-44E5-99AA-4AF8DF6FCFF2}" type="pres">
      <dgm:prSet presAssocID="{C76C121F-AE10-4007-8C86-5E6C3542D821}" presName="parentNode1" presStyleLbl="node1" presStyleIdx="4" presStyleCnt="6">
        <dgm:presLayoutVars>
          <dgm:chMax val="1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331FA53B-A738-42FE-96F6-C43A7497F5F1}" type="pres">
      <dgm:prSet presAssocID="{C76C121F-AE10-4007-8C86-5E6C3542D821}" presName="connSite1" presStyleCnt="0"/>
      <dgm:spPr/>
    </dgm:pt>
    <dgm:pt modelId="{11C94E33-0172-4E79-A9F8-8BF35823C64F}" type="pres">
      <dgm:prSet presAssocID="{D72D4A5B-0954-44FC-8AD9-0B54C5CBE43A}" presName="Name9" presStyleLbl="sibTrans2D1" presStyleIdx="4" presStyleCnt="5"/>
      <dgm:spPr>
        <a:prstGeom prst="leftCircularArrow">
          <a:avLst>
            <a:gd name="adj1" fmla="val 3632"/>
            <a:gd name="adj2" fmla="val 452049"/>
            <a:gd name="adj3" fmla="val 2227560"/>
            <a:gd name="adj4" fmla="val 9024489"/>
            <a:gd name="adj5" fmla="val 4237"/>
          </a:avLst>
        </a:prstGeom>
      </dgm:spPr>
    </dgm:pt>
    <dgm:pt modelId="{3EC6E966-4435-4BC6-A82E-04BCAE5BCCFC}" type="pres">
      <dgm:prSet presAssocID="{7D89D087-74BE-4275-8651-A1DA4DD0E73B}" presName="composite2" presStyleCnt="0"/>
      <dgm:spPr/>
    </dgm:pt>
    <dgm:pt modelId="{014FE3ED-2A33-4465-AA88-E3866A917B30}" type="pres">
      <dgm:prSet presAssocID="{7D89D087-74BE-4275-8651-A1DA4DD0E73B}" presName="dummyNode2" presStyleLbl="node1" presStyleIdx="4" presStyleCnt="6"/>
      <dgm:spPr/>
    </dgm:pt>
    <dgm:pt modelId="{D6C54F45-D319-4B16-87BA-CFA26D801D7E}" type="pres">
      <dgm:prSet presAssocID="{7D89D087-74BE-4275-8651-A1DA4DD0E73B}" presName="childNode2" presStyleLbl="bgAcc1" presStyleIdx="5" presStyleCnt="6" custScaleX="128579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065D4A4D-4A0D-4F77-95AC-AD0F91B0743B}" type="pres">
      <dgm:prSet presAssocID="{7D89D087-74BE-4275-8651-A1DA4DD0E73B}" presName="childNode2tx" presStyleLbl="bgAcc1" presStyleIdx="5" presStyleCnt="6">
        <dgm:presLayoutVars>
          <dgm:bulletEnabled val="1"/>
        </dgm:presLayoutVars>
      </dgm:prSet>
      <dgm:spPr/>
    </dgm:pt>
    <dgm:pt modelId="{F34A1497-E02F-4DE4-9F42-6E0032103F95}" type="pres">
      <dgm:prSet presAssocID="{7D89D087-74BE-4275-8651-A1DA4DD0E73B}" presName="parentNode2" presStyleLbl="node1" presStyleIdx="5" presStyleCnt="6">
        <dgm:presLayoutVars>
          <dgm:chMax val="0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4F72DD2B-8DE0-439F-A122-67B798B107FC}" type="pres">
      <dgm:prSet presAssocID="{7D89D087-74BE-4275-8651-A1DA4DD0E73B}" presName="connSite2" presStyleCnt="0"/>
      <dgm:spPr/>
    </dgm:pt>
  </dgm:ptLst>
  <dgm:cxnLst>
    <dgm:cxn modelId="{2A7B6101-F4B5-4F8D-9658-B87F80C5B098}" type="presOf" srcId="{C76C121F-AE10-4007-8C86-5E6C3542D821}" destId="{1D282F7E-17BE-44E5-99AA-4AF8DF6FCFF2}" srcOrd="0" destOrd="0" presId="urn:microsoft.com/office/officeart/2005/8/layout/hProcess4"/>
    <dgm:cxn modelId="{7BB35D08-F8B0-4AEB-99EC-61465BDBC214}" type="presOf" srcId="{1A63C004-90F5-46B3-AEC6-0244FB45F449}" destId="{87C411C5-FFFE-4C28-8F14-5A2006B442BA}" srcOrd="0" destOrd="0" presId="urn:microsoft.com/office/officeart/2005/8/layout/hProcess4"/>
    <dgm:cxn modelId="{6733AD15-B1E8-4CBF-B007-B0D0B109D22B}" srcId="{7546B315-5DCA-49AA-B2AA-EB7CC24F5971}" destId="{C76C121F-AE10-4007-8C86-5E6C3542D821}" srcOrd="4" destOrd="0" parTransId="{29385918-F9E9-4AE9-B6E7-1A7906F965C3}" sibTransId="{D72D4A5B-0954-44FC-8AD9-0B54C5CBE43A}"/>
    <dgm:cxn modelId="{96280419-27D7-48E0-B772-C4EAF70CF0EA}" srcId="{7546B315-5DCA-49AA-B2AA-EB7CC24F5971}" destId="{D1C474D4-4F85-4E3A-B664-249922844EC2}" srcOrd="0" destOrd="0" parTransId="{BD429AF1-5237-42E3-98DC-2330FEDBB4A2}" sibTransId="{741A7753-5C69-4AB7-9A1A-835F961FFA9A}"/>
    <dgm:cxn modelId="{D1672E1F-967C-4B99-AA99-2D0693173104}" type="presOf" srcId="{0BEDA7C6-6163-4C70-8DF5-CC5E1D6135F2}" destId="{065D4A4D-4A0D-4F77-95AC-AD0F91B0743B}" srcOrd="1" destOrd="0" presId="urn:microsoft.com/office/officeart/2005/8/layout/hProcess4"/>
    <dgm:cxn modelId="{D5A03F2D-CA96-4334-8DEC-D97656040DB0}" type="presOf" srcId="{80E83E5E-1797-4B2F-9309-222DAD5E4D9D}" destId="{2623A101-8FE7-4C5D-AC85-C2838B2E91C7}" srcOrd="0" destOrd="0" presId="urn:microsoft.com/office/officeart/2005/8/layout/hProcess4"/>
    <dgm:cxn modelId="{380DE660-CAA3-476A-BAFA-76FCC1A2C5FC}" type="presOf" srcId="{0BEDA7C6-6163-4C70-8DF5-CC5E1D6135F2}" destId="{D6C54F45-D319-4B16-87BA-CFA26D801D7E}" srcOrd="0" destOrd="0" presId="urn:microsoft.com/office/officeart/2005/8/layout/hProcess4"/>
    <dgm:cxn modelId="{FCBAC564-77B4-41A8-A5E8-F15C3CB73BD1}" type="presOf" srcId="{DD11490B-B0A2-48A5-AF84-4977276395CB}" destId="{DF97A8C5-7B5E-42C5-8CDF-5D3478EF0146}" srcOrd="1" destOrd="0" presId="urn:microsoft.com/office/officeart/2005/8/layout/hProcess4"/>
    <dgm:cxn modelId="{F99EF367-661B-4845-A77F-C2D7AC67C049}" type="presOf" srcId="{C2DD2E1C-DF9E-473A-8DA3-6B39BF060EF7}" destId="{2DFAD451-127A-4681-A3A9-D51AEA813E4A}" srcOrd="0" destOrd="0" presId="urn:microsoft.com/office/officeart/2005/8/layout/hProcess4"/>
    <dgm:cxn modelId="{0C3B6551-7082-43CC-BED5-7149C80D80D0}" type="presOf" srcId="{D72D4A5B-0954-44FC-8AD9-0B54C5CBE43A}" destId="{11C94E33-0172-4E79-A9F8-8BF35823C64F}" srcOrd="0" destOrd="0" presId="urn:microsoft.com/office/officeart/2005/8/layout/hProcess4"/>
    <dgm:cxn modelId="{4EED457A-6314-445B-81B1-D72A25732371}" type="presOf" srcId="{B127BD7A-5F48-4FC5-906E-1B1DD9541A7B}" destId="{5EFD3C88-52E2-4DD2-8296-D86C76CBDF1E}" srcOrd="0" destOrd="0" presId="urn:microsoft.com/office/officeart/2005/8/layout/hProcess4"/>
    <dgm:cxn modelId="{2DDB7B7B-CDA4-4AD5-83F2-052F63DF6084}" srcId="{D1C474D4-4F85-4E3A-B664-249922844EC2}" destId="{80E83E5E-1797-4B2F-9309-222DAD5E4D9D}" srcOrd="0" destOrd="0" parTransId="{FB551C6A-2E8E-4FCE-BF2B-ED14A0DD7AA3}" sibTransId="{C9CF493D-962E-47DB-895E-34AA83FD3339}"/>
    <dgm:cxn modelId="{33303F7C-1524-495B-AD92-A4CD4411D149}" type="presOf" srcId="{741A7753-5C69-4AB7-9A1A-835F961FFA9A}" destId="{9450E05E-BD53-4E2F-9E71-E03B4BCC455D}" srcOrd="0" destOrd="0" presId="urn:microsoft.com/office/officeart/2005/8/layout/hProcess4"/>
    <dgm:cxn modelId="{608DA282-3550-46C0-B015-DBD46ECA91D7}" srcId="{7546B315-5DCA-49AA-B2AA-EB7CC24F5971}" destId="{6EFF7930-5D37-467C-9E4F-735FC77BBE61}" srcOrd="1" destOrd="0" parTransId="{9E936446-8518-4E6B-B1C4-0C671E69DFBD}" sibTransId="{34090C33-86E5-410A-9150-6211AF005991}"/>
    <dgm:cxn modelId="{223EBF82-609C-4C3E-AB12-9C732C76E5C2}" srcId="{7546B315-5DCA-49AA-B2AA-EB7CC24F5971}" destId="{785C591F-BB58-437B-93BD-42F13E4547B2}" srcOrd="3" destOrd="0" parTransId="{72962686-2A63-4E0F-9E9B-495514590109}" sibTransId="{7CB28F2C-D36C-4991-95D2-209F2BE29388}"/>
    <dgm:cxn modelId="{39536F8B-33F1-4002-AA26-BA3F749EEBA6}" srcId="{7D89D087-74BE-4275-8651-A1DA4DD0E73B}" destId="{0BEDA7C6-6163-4C70-8DF5-CC5E1D6135F2}" srcOrd="0" destOrd="0" parTransId="{BF32060F-AE72-49C9-A072-894F134C991A}" sibTransId="{8883C500-CD51-4F3B-9269-956E4E061A56}"/>
    <dgm:cxn modelId="{0BD1928B-A616-4259-BDF3-ECF6C8743793}" type="presOf" srcId="{44D5CC9D-0FC1-41E3-80DE-DEC9644771F6}" destId="{62543DDC-BC5E-4427-9491-E753BD343D08}" srcOrd="0" destOrd="0" presId="urn:microsoft.com/office/officeart/2005/8/layout/hProcess4"/>
    <dgm:cxn modelId="{C8DE6999-E5F2-45D8-9A1D-4058375DA397}" type="presOf" srcId="{1A63C004-90F5-46B3-AEC6-0244FB45F449}" destId="{BB21F55A-AA3B-4507-B432-3F9DD688ACDC}" srcOrd="1" destOrd="0" presId="urn:microsoft.com/office/officeart/2005/8/layout/hProcess4"/>
    <dgm:cxn modelId="{88C3ACA0-ED28-449C-92AE-A65903D97B58}" type="presOf" srcId="{B127BD7A-5F48-4FC5-906E-1B1DD9541A7B}" destId="{7125F056-9ED4-45C4-8D9C-3FE9AD5661DB}" srcOrd="1" destOrd="0" presId="urn:microsoft.com/office/officeart/2005/8/layout/hProcess4"/>
    <dgm:cxn modelId="{686DABA2-1019-461D-9AD2-2FFE50B4C4BA}" srcId="{6EFF7930-5D37-467C-9E4F-735FC77BBE61}" destId="{B127BD7A-5F48-4FC5-906E-1B1DD9541A7B}" srcOrd="0" destOrd="0" parTransId="{026E8A2F-1DF4-4E58-9441-F8CAF0FB72BC}" sibTransId="{60CBD9AA-E7FE-48FD-B604-1D30ABC26B2D}"/>
    <dgm:cxn modelId="{D56E5EA6-EADE-48C3-A180-5CB4CD9BC6E3}" srcId="{7546B315-5DCA-49AA-B2AA-EB7CC24F5971}" destId="{44D5CC9D-0FC1-41E3-80DE-DEC9644771F6}" srcOrd="2" destOrd="0" parTransId="{DFB1863D-E327-4B93-90A0-B9EFE57C7325}" sibTransId="{EAA252B0-D8AB-4994-BDAF-F826108F6110}"/>
    <dgm:cxn modelId="{EF6C4CB0-A666-4D01-A97F-744A15354B8E}" type="presOf" srcId="{DD11490B-B0A2-48A5-AF84-4977276395CB}" destId="{D5580544-F7C2-4C76-9A90-605D19D0D69E}" srcOrd="0" destOrd="0" presId="urn:microsoft.com/office/officeart/2005/8/layout/hProcess4"/>
    <dgm:cxn modelId="{048100B7-97DD-4E87-BA28-78641EC7A078}" srcId="{7546B315-5DCA-49AA-B2AA-EB7CC24F5971}" destId="{7D89D087-74BE-4275-8651-A1DA4DD0E73B}" srcOrd="5" destOrd="0" parTransId="{A0E1C95B-1151-4118-AFBA-8E2CEE3B7889}" sibTransId="{1C28E6C2-FEDF-4AC7-9E1A-94E2FA35F34C}"/>
    <dgm:cxn modelId="{E9CF62B8-3E7A-4BAE-A2CC-360697ABFE3F}" srcId="{785C591F-BB58-437B-93BD-42F13E4547B2}" destId="{1A63C004-90F5-46B3-AEC6-0244FB45F449}" srcOrd="0" destOrd="0" parTransId="{3022CBD6-AD1A-4C36-B74E-34B30375FD95}" sibTransId="{537A96E9-514C-4FAB-904F-464C672AD0DC}"/>
    <dgm:cxn modelId="{D994B6BA-CB85-49BC-9F72-E1C3B4E9CCFA}" srcId="{C76C121F-AE10-4007-8C86-5E6C3542D821}" destId="{C2DD2E1C-DF9E-473A-8DA3-6B39BF060EF7}" srcOrd="0" destOrd="0" parTransId="{3E04C013-3908-467F-B74B-3DB82D1EF3F8}" sibTransId="{4C216744-9156-4CC9-9F94-7D34F126354A}"/>
    <dgm:cxn modelId="{9E11A7C6-6FD2-497F-9340-87F39F29ED9B}" type="presOf" srcId="{EAA252B0-D8AB-4994-BDAF-F826108F6110}" destId="{FE60A272-F9FA-4BDD-884A-F55EA24B2EDB}" srcOrd="0" destOrd="0" presId="urn:microsoft.com/office/officeart/2005/8/layout/hProcess4"/>
    <dgm:cxn modelId="{1A30DFC8-E093-4AB7-9142-0EE072F5D62E}" type="presOf" srcId="{6EFF7930-5D37-467C-9E4F-735FC77BBE61}" destId="{021E2EEC-E2E0-4EA8-9981-34A5429058F4}" srcOrd="0" destOrd="0" presId="urn:microsoft.com/office/officeart/2005/8/layout/hProcess4"/>
    <dgm:cxn modelId="{69445BCB-C143-44A6-B9B9-DF15BE262A8A}" type="presOf" srcId="{34090C33-86E5-410A-9150-6211AF005991}" destId="{F5A41B44-2AC9-4B7C-9F62-1CE059BE0DCB}" srcOrd="0" destOrd="0" presId="urn:microsoft.com/office/officeart/2005/8/layout/hProcess4"/>
    <dgm:cxn modelId="{55562CD2-56FC-46FC-9B28-1CCB68787D43}" type="presOf" srcId="{C2DD2E1C-DF9E-473A-8DA3-6B39BF060EF7}" destId="{D9BBAB61-B8E7-4C10-A703-E610CB6887FA}" srcOrd="1" destOrd="0" presId="urn:microsoft.com/office/officeart/2005/8/layout/hProcess4"/>
    <dgm:cxn modelId="{04D658D7-3D10-4C04-B78F-FCCB1140B991}" type="presOf" srcId="{7546B315-5DCA-49AA-B2AA-EB7CC24F5971}" destId="{56A949E0-9BAA-4CEA-AD1F-C0AC4610A5BC}" srcOrd="0" destOrd="0" presId="urn:microsoft.com/office/officeart/2005/8/layout/hProcess4"/>
    <dgm:cxn modelId="{3A99B6DD-6266-41AF-9749-30E9AB1D3A1B}" type="presOf" srcId="{7CB28F2C-D36C-4991-95D2-209F2BE29388}" destId="{320FFEF5-864C-4631-A149-7098F9DC27F1}" srcOrd="0" destOrd="0" presId="urn:microsoft.com/office/officeart/2005/8/layout/hProcess4"/>
    <dgm:cxn modelId="{DD5262E8-56A2-4C7A-BC7A-AB33FD2DB107}" type="presOf" srcId="{80E83E5E-1797-4B2F-9309-222DAD5E4D9D}" destId="{571AA8FB-3783-4418-9709-1DED9D6AB075}" srcOrd="1" destOrd="0" presId="urn:microsoft.com/office/officeart/2005/8/layout/hProcess4"/>
    <dgm:cxn modelId="{0AF691E9-9BEB-4B65-A7A2-10A425271160}" type="presOf" srcId="{D1C474D4-4F85-4E3A-B664-249922844EC2}" destId="{E483C0ED-0508-4576-85F2-14066CB33FC0}" srcOrd="0" destOrd="0" presId="urn:microsoft.com/office/officeart/2005/8/layout/hProcess4"/>
    <dgm:cxn modelId="{E0480EEC-6F35-42E5-A7CB-FF32D8E53FFF}" srcId="{44D5CC9D-0FC1-41E3-80DE-DEC9644771F6}" destId="{DD11490B-B0A2-48A5-AF84-4977276395CB}" srcOrd="0" destOrd="0" parTransId="{C97D50FE-40AD-4DC5-9CA6-704284826AF9}" sibTransId="{3C06DE9B-3166-4E9E-A4C7-13BB2E69B47C}"/>
    <dgm:cxn modelId="{425DCDF4-A069-44B6-AAD2-3D5104FD0610}" type="presOf" srcId="{785C591F-BB58-437B-93BD-42F13E4547B2}" destId="{97DBF4D3-C61F-4099-ABE2-C05A7B11AE68}" srcOrd="0" destOrd="0" presId="urn:microsoft.com/office/officeart/2005/8/layout/hProcess4"/>
    <dgm:cxn modelId="{BB5CF3FD-93A2-49B1-A085-C579A5026210}" type="presOf" srcId="{7D89D087-74BE-4275-8651-A1DA4DD0E73B}" destId="{F34A1497-E02F-4DE4-9F42-6E0032103F95}" srcOrd="0" destOrd="0" presId="urn:microsoft.com/office/officeart/2005/8/layout/hProcess4"/>
    <dgm:cxn modelId="{2626C3C7-FD29-41E6-8157-5E5AF681E01D}" type="presParOf" srcId="{56A949E0-9BAA-4CEA-AD1F-C0AC4610A5BC}" destId="{10F8E3DD-F072-417E-A82D-5D82E4D6EFEC}" srcOrd="0" destOrd="0" presId="urn:microsoft.com/office/officeart/2005/8/layout/hProcess4"/>
    <dgm:cxn modelId="{61377707-D093-4154-A787-466E3A88B895}" type="presParOf" srcId="{56A949E0-9BAA-4CEA-AD1F-C0AC4610A5BC}" destId="{C2938B59-6495-44D6-A68E-1F1ECB82F958}" srcOrd="1" destOrd="0" presId="urn:microsoft.com/office/officeart/2005/8/layout/hProcess4"/>
    <dgm:cxn modelId="{7D58188D-9856-42F5-8BC1-8E8E9A4FCCF3}" type="presParOf" srcId="{56A949E0-9BAA-4CEA-AD1F-C0AC4610A5BC}" destId="{EFC6C43C-39EA-4204-A149-9DB1A19A61DA}" srcOrd="2" destOrd="0" presId="urn:microsoft.com/office/officeart/2005/8/layout/hProcess4"/>
    <dgm:cxn modelId="{4B548F66-DDEB-4ADA-952B-2A20ADCFFEE7}" type="presParOf" srcId="{EFC6C43C-39EA-4204-A149-9DB1A19A61DA}" destId="{00671400-A023-45D5-A231-07EECC93BA4E}" srcOrd="0" destOrd="0" presId="urn:microsoft.com/office/officeart/2005/8/layout/hProcess4"/>
    <dgm:cxn modelId="{B76EF3B2-9AC5-4DB0-BCB0-BCA1A580775C}" type="presParOf" srcId="{00671400-A023-45D5-A231-07EECC93BA4E}" destId="{0C4A9206-969C-448B-A74B-5853BCB0AAB7}" srcOrd="0" destOrd="0" presId="urn:microsoft.com/office/officeart/2005/8/layout/hProcess4"/>
    <dgm:cxn modelId="{681E16AD-2FEA-4D85-91FA-7883BA471245}" type="presParOf" srcId="{00671400-A023-45D5-A231-07EECC93BA4E}" destId="{2623A101-8FE7-4C5D-AC85-C2838B2E91C7}" srcOrd="1" destOrd="0" presId="urn:microsoft.com/office/officeart/2005/8/layout/hProcess4"/>
    <dgm:cxn modelId="{62665F8C-6C14-4098-BF53-C6B4C6024277}" type="presParOf" srcId="{00671400-A023-45D5-A231-07EECC93BA4E}" destId="{571AA8FB-3783-4418-9709-1DED9D6AB075}" srcOrd="2" destOrd="0" presId="urn:microsoft.com/office/officeart/2005/8/layout/hProcess4"/>
    <dgm:cxn modelId="{7E910D44-28D5-4F63-8EAB-AF39A291A529}" type="presParOf" srcId="{00671400-A023-45D5-A231-07EECC93BA4E}" destId="{E483C0ED-0508-4576-85F2-14066CB33FC0}" srcOrd="3" destOrd="0" presId="urn:microsoft.com/office/officeart/2005/8/layout/hProcess4"/>
    <dgm:cxn modelId="{BB476687-CD62-4482-B262-215BC38FE2D4}" type="presParOf" srcId="{00671400-A023-45D5-A231-07EECC93BA4E}" destId="{7837FDEF-2BD8-4DA9-93AE-E7B2EC63621A}" srcOrd="4" destOrd="0" presId="urn:microsoft.com/office/officeart/2005/8/layout/hProcess4"/>
    <dgm:cxn modelId="{A3006709-4A36-468D-AE4E-24CD0B092896}" type="presParOf" srcId="{EFC6C43C-39EA-4204-A149-9DB1A19A61DA}" destId="{9450E05E-BD53-4E2F-9E71-E03B4BCC455D}" srcOrd="1" destOrd="0" presId="urn:microsoft.com/office/officeart/2005/8/layout/hProcess4"/>
    <dgm:cxn modelId="{6BFC282D-8184-4F01-BFC4-66B40EF22B27}" type="presParOf" srcId="{EFC6C43C-39EA-4204-A149-9DB1A19A61DA}" destId="{CCE033F8-CB73-450C-A14C-C57200C7B665}" srcOrd="2" destOrd="0" presId="urn:microsoft.com/office/officeart/2005/8/layout/hProcess4"/>
    <dgm:cxn modelId="{444C8C2E-D546-4D84-BB02-A7DA211E53A9}" type="presParOf" srcId="{CCE033F8-CB73-450C-A14C-C57200C7B665}" destId="{8522F74C-A96F-4D56-A23A-BF54ABF7BC72}" srcOrd="0" destOrd="0" presId="urn:microsoft.com/office/officeart/2005/8/layout/hProcess4"/>
    <dgm:cxn modelId="{75D6B2F1-2AFD-4325-84F2-4358A050A1CE}" type="presParOf" srcId="{CCE033F8-CB73-450C-A14C-C57200C7B665}" destId="{5EFD3C88-52E2-4DD2-8296-D86C76CBDF1E}" srcOrd="1" destOrd="0" presId="urn:microsoft.com/office/officeart/2005/8/layout/hProcess4"/>
    <dgm:cxn modelId="{31FD1BC8-77A4-441A-9045-87B11DB19D37}" type="presParOf" srcId="{CCE033F8-CB73-450C-A14C-C57200C7B665}" destId="{7125F056-9ED4-45C4-8D9C-3FE9AD5661DB}" srcOrd="2" destOrd="0" presId="urn:microsoft.com/office/officeart/2005/8/layout/hProcess4"/>
    <dgm:cxn modelId="{A36A1C42-551D-4201-A4F0-0340A52489B9}" type="presParOf" srcId="{CCE033F8-CB73-450C-A14C-C57200C7B665}" destId="{021E2EEC-E2E0-4EA8-9981-34A5429058F4}" srcOrd="3" destOrd="0" presId="urn:microsoft.com/office/officeart/2005/8/layout/hProcess4"/>
    <dgm:cxn modelId="{2DF58780-CC23-4F86-A4F2-412E095FF43F}" type="presParOf" srcId="{CCE033F8-CB73-450C-A14C-C57200C7B665}" destId="{E849DB7D-FB20-467F-8B8E-7DF9C772A83F}" srcOrd="4" destOrd="0" presId="urn:microsoft.com/office/officeart/2005/8/layout/hProcess4"/>
    <dgm:cxn modelId="{7F1589AC-379C-411D-9B3A-D9D6EF2213A2}" type="presParOf" srcId="{EFC6C43C-39EA-4204-A149-9DB1A19A61DA}" destId="{F5A41B44-2AC9-4B7C-9F62-1CE059BE0DCB}" srcOrd="3" destOrd="0" presId="urn:microsoft.com/office/officeart/2005/8/layout/hProcess4"/>
    <dgm:cxn modelId="{E8A04962-7E19-492C-937E-0FDD3A47015E}" type="presParOf" srcId="{EFC6C43C-39EA-4204-A149-9DB1A19A61DA}" destId="{3106C120-9D60-4EC8-8EF6-9A9ACB75E337}" srcOrd="4" destOrd="0" presId="urn:microsoft.com/office/officeart/2005/8/layout/hProcess4"/>
    <dgm:cxn modelId="{2C376A8F-609F-4E19-9E01-091EF87B84D0}" type="presParOf" srcId="{3106C120-9D60-4EC8-8EF6-9A9ACB75E337}" destId="{1A4B1FC7-CD3D-4D67-A1EE-46E0DD7E7275}" srcOrd="0" destOrd="0" presId="urn:microsoft.com/office/officeart/2005/8/layout/hProcess4"/>
    <dgm:cxn modelId="{242CCC74-8823-4605-B860-20D1F7B3E06A}" type="presParOf" srcId="{3106C120-9D60-4EC8-8EF6-9A9ACB75E337}" destId="{D5580544-F7C2-4C76-9A90-605D19D0D69E}" srcOrd="1" destOrd="0" presId="urn:microsoft.com/office/officeart/2005/8/layout/hProcess4"/>
    <dgm:cxn modelId="{CAF58AD8-B81B-4058-B0A9-6687EC80C9EC}" type="presParOf" srcId="{3106C120-9D60-4EC8-8EF6-9A9ACB75E337}" destId="{DF97A8C5-7B5E-42C5-8CDF-5D3478EF0146}" srcOrd="2" destOrd="0" presId="urn:microsoft.com/office/officeart/2005/8/layout/hProcess4"/>
    <dgm:cxn modelId="{A8E718C5-6B9D-4E81-8DFF-7D96C109B6FC}" type="presParOf" srcId="{3106C120-9D60-4EC8-8EF6-9A9ACB75E337}" destId="{62543DDC-BC5E-4427-9491-E753BD343D08}" srcOrd="3" destOrd="0" presId="urn:microsoft.com/office/officeart/2005/8/layout/hProcess4"/>
    <dgm:cxn modelId="{0C85CAF7-60A2-4869-BBD0-83DA8C9DE2B2}" type="presParOf" srcId="{3106C120-9D60-4EC8-8EF6-9A9ACB75E337}" destId="{EB65B9FB-C9CC-422E-95B1-C947F116D8B1}" srcOrd="4" destOrd="0" presId="urn:microsoft.com/office/officeart/2005/8/layout/hProcess4"/>
    <dgm:cxn modelId="{2D8D2935-63F0-49E3-898A-3E160891D7AE}" type="presParOf" srcId="{EFC6C43C-39EA-4204-A149-9DB1A19A61DA}" destId="{FE60A272-F9FA-4BDD-884A-F55EA24B2EDB}" srcOrd="5" destOrd="0" presId="urn:microsoft.com/office/officeart/2005/8/layout/hProcess4"/>
    <dgm:cxn modelId="{316B39B4-2E4C-40D7-AB2D-F46D925799F9}" type="presParOf" srcId="{EFC6C43C-39EA-4204-A149-9DB1A19A61DA}" destId="{73A6E193-08F2-4DCF-A2E7-72CB37D45E95}" srcOrd="6" destOrd="0" presId="urn:microsoft.com/office/officeart/2005/8/layout/hProcess4"/>
    <dgm:cxn modelId="{A39254FA-7FD8-4059-94CD-0448E49043C8}" type="presParOf" srcId="{73A6E193-08F2-4DCF-A2E7-72CB37D45E95}" destId="{99BE33C6-5F93-4CBA-A10A-271B9C89F464}" srcOrd="0" destOrd="0" presId="urn:microsoft.com/office/officeart/2005/8/layout/hProcess4"/>
    <dgm:cxn modelId="{5647A5ED-E314-4EAE-851D-12D9CCF93E67}" type="presParOf" srcId="{73A6E193-08F2-4DCF-A2E7-72CB37D45E95}" destId="{87C411C5-FFFE-4C28-8F14-5A2006B442BA}" srcOrd="1" destOrd="0" presId="urn:microsoft.com/office/officeart/2005/8/layout/hProcess4"/>
    <dgm:cxn modelId="{A2D4A61B-0CFB-45B3-8FF0-8D64A3AFA847}" type="presParOf" srcId="{73A6E193-08F2-4DCF-A2E7-72CB37D45E95}" destId="{BB21F55A-AA3B-4507-B432-3F9DD688ACDC}" srcOrd="2" destOrd="0" presId="urn:microsoft.com/office/officeart/2005/8/layout/hProcess4"/>
    <dgm:cxn modelId="{DB785DF6-EFC0-4A57-BEC5-ABA1ADE9B80B}" type="presParOf" srcId="{73A6E193-08F2-4DCF-A2E7-72CB37D45E95}" destId="{97DBF4D3-C61F-4099-ABE2-C05A7B11AE68}" srcOrd="3" destOrd="0" presId="urn:microsoft.com/office/officeart/2005/8/layout/hProcess4"/>
    <dgm:cxn modelId="{BC242984-4BC1-4C91-B271-B5A4E02FC3FD}" type="presParOf" srcId="{73A6E193-08F2-4DCF-A2E7-72CB37D45E95}" destId="{F5444D9C-32B4-4DEB-891B-839A4B435DBA}" srcOrd="4" destOrd="0" presId="urn:microsoft.com/office/officeart/2005/8/layout/hProcess4"/>
    <dgm:cxn modelId="{5D2E4D44-C7B8-4C8C-8735-3F49DE3B8BA8}" type="presParOf" srcId="{EFC6C43C-39EA-4204-A149-9DB1A19A61DA}" destId="{320FFEF5-864C-4631-A149-7098F9DC27F1}" srcOrd="7" destOrd="0" presId="urn:microsoft.com/office/officeart/2005/8/layout/hProcess4"/>
    <dgm:cxn modelId="{9D1A6ED1-0041-4B3B-98F5-01154E644ADD}" type="presParOf" srcId="{EFC6C43C-39EA-4204-A149-9DB1A19A61DA}" destId="{73809DA5-B0F2-40F7-A5F7-A6FA303D10AF}" srcOrd="8" destOrd="0" presId="urn:microsoft.com/office/officeart/2005/8/layout/hProcess4"/>
    <dgm:cxn modelId="{57475768-A43B-4A4D-BB52-13CE87490FA9}" type="presParOf" srcId="{73809DA5-B0F2-40F7-A5F7-A6FA303D10AF}" destId="{33961EBF-9B22-47C5-B2A2-D7FD27DE52F9}" srcOrd="0" destOrd="0" presId="urn:microsoft.com/office/officeart/2005/8/layout/hProcess4"/>
    <dgm:cxn modelId="{37735080-ADD1-4E3A-9511-FAAB9399E7E3}" type="presParOf" srcId="{73809DA5-B0F2-40F7-A5F7-A6FA303D10AF}" destId="{2DFAD451-127A-4681-A3A9-D51AEA813E4A}" srcOrd="1" destOrd="0" presId="urn:microsoft.com/office/officeart/2005/8/layout/hProcess4"/>
    <dgm:cxn modelId="{0A3EC614-461A-4F9F-BC22-88B7BAAAEC4B}" type="presParOf" srcId="{73809DA5-B0F2-40F7-A5F7-A6FA303D10AF}" destId="{D9BBAB61-B8E7-4C10-A703-E610CB6887FA}" srcOrd="2" destOrd="0" presId="urn:microsoft.com/office/officeart/2005/8/layout/hProcess4"/>
    <dgm:cxn modelId="{C564C50A-401B-441A-91E2-D19292CCA608}" type="presParOf" srcId="{73809DA5-B0F2-40F7-A5F7-A6FA303D10AF}" destId="{1D282F7E-17BE-44E5-99AA-4AF8DF6FCFF2}" srcOrd="3" destOrd="0" presId="urn:microsoft.com/office/officeart/2005/8/layout/hProcess4"/>
    <dgm:cxn modelId="{2AA21B9F-65FF-4B9C-A1CF-6EB0F2C349A1}" type="presParOf" srcId="{73809DA5-B0F2-40F7-A5F7-A6FA303D10AF}" destId="{331FA53B-A738-42FE-96F6-C43A7497F5F1}" srcOrd="4" destOrd="0" presId="urn:microsoft.com/office/officeart/2005/8/layout/hProcess4"/>
    <dgm:cxn modelId="{7F18E449-58BD-43DC-9A93-DC32388CFEA5}" type="presParOf" srcId="{EFC6C43C-39EA-4204-A149-9DB1A19A61DA}" destId="{11C94E33-0172-4E79-A9F8-8BF35823C64F}" srcOrd="9" destOrd="0" presId="urn:microsoft.com/office/officeart/2005/8/layout/hProcess4"/>
    <dgm:cxn modelId="{96630F1E-401B-48F2-BF68-3DCF03BC74C0}" type="presParOf" srcId="{EFC6C43C-39EA-4204-A149-9DB1A19A61DA}" destId="{3EC6E966-4435-4BC6-A82E-04BCAE5BCCFC}" srcOrd="10" destOrd="0" presId="urn:microsoft.com/office/officeart/2005/8/layout/hProcess4"/>
    <dgm:cxn modelId="{1D4F0FDE-AE95-4F2F-9445-BBB4D47B2ED1}" type="presParOf" srcId="{3EC6E966-4435-4BC6-A82E-04BCAE5BCCFC}" destId="{014FE3ED-2A33-4465-AA88-E3866A917B30}" srcOrd="0" destOrd="0" presId="urn:microsoft.com/office/officeart/2005/8/layout/hProcess4"/>
    <dgm:cxn modelId="{28F49AA6-92A8-444D-8F7E-7C5135D4AE16}" type="presParOf" srcId="{3EC6E966-4435-4BC6-A82E-04BCAE5BCCFC}" destId="{D6C54F45-D319-4B16-87BA-CFA26D801D7E}" srcOrd="1" destOrd="0" presId="urn:microsoft.com/office/officeart/2005/8/layout/hProcess4"/>
    <dgm:cxn modelId="{22847118-AA68-4F5A-944D-D353DCD2FD8E}" type="presParOf" srcId="{3EC6E966-4435-4BC6-A82E-04BCAE5BCCFC}" destId="{065D4A4D-4A0D-4F77-95AC-AD0F91B0743B}" srcOrd="2" destOrd="0" presId="urn:microsoft.com/office/officeart/2005/8/layout/hProcess4"/>
    <dgm:cxn modelId="{B483567D-D3DD-4BC5-97CF-FE0F04EDFBA3}" type="presParOf" srcId="{3EC6E966-4435-4BC6-A82E-04BCAE5BCCFC}" destId="{F34A1497-E02F-4DE4-9F42-6E0032103F95}" srcOrd="3" destOrd="0" presId="urn:microsoft.com/office/officeart/2005/8/layout/hProcess4"/>
    <dgm:cxn modelId="{7C3BE6F7-496D-41E2-8992-26085628749C}" type="presParOf" srcId="{3EC6E966-4435-4BC6-A82E-04BCAE5BCCFC}" destId="{4F72DD2B-8DE0-439F-A122-67B798B107FC}" srcOrd="4" destOrd="0" presId="urn:microsoft.com/office/officeart/2005/8/layout/hProcess4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23A101-8FE7-4C5D-AC85-C2838B2E91C7}">
      <dsp:nvSpPr>
        <dsp:cNvPr id="0" name=""/>
        <dsp:cNvSpPr/>
      </dsp:nvSpPr>
      <dsp:spPr>
        <a:xfrm>
          <a:off x="1333" y="1000973"/>
          <a:ext cx="1171335" cy="813824"/>
        </a:xfrm>
        <a:prstGeom prst="roundRect">
          <a:avLst>
            <a:gd name="adj" fmla="val 10000"/>
          </a:avLst>
        </a:prstGeom>
        <a:solidFill>
          <a:srgbClr val="1F497D">
            <a:lumMod val="40000"/>
            <a:lumOff val="60000"/>
            <a:alpha val="9000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ysClr val="window" lastClr="FFFFFF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CH" sz="10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Voranalyse</a:t>
          </a:r>
          <a:r>
            <a:rPr lang="de-CH" sz="15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		</a:t>
          </a:r>
        </a:p>
      </dsp:txBody>
      <dsp:txXfrm>
        <a:off x="20061" y="1019701"/>
        <a:ext cx="1133879" cy="601977"/>
      </dsp:txXfrm>
    </dsp:sp>
    <dsp:sp modelId="{9450E05E-BD53-4E2F-9E71-E03B4BCC455D}">
      <dsp:nvSpPr>
        <dsp:cNvPr id="0" name=""/>
        <dsp:cNvSpPr/>
      </dsp:nvSpPr>
      <dsp:spPr>
        <a:xfrm>
          <a:off x="614852" y="992776"/>
          <a:ext cx="1384129" cy="1384129"/>
        </a:xfrm>
        <a:prstGeom prst="leftCircularArrow">
          <a:avLst>
            <a:gd name="adj1" fmla="val 3713"/>
            <a:gd name="adj2" fmla="val 463009"/>
            <a:gd name="adj3" fmla="val 2291788"/>
            <a:gd name="adj4" fmla="val 9077757"/>
            <a:gd name="adj5" fmla="val 4331"/>
          </a:avLst>
        </a:prstGeom>
        <a:solidFill>
          <a:srgbClr val="CCEC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83C0ED-0508-4576-85F2-14066CB33FC0}">
      <dsp:nvSpPr>
        <dsp:cNvPr id="0" name=""/>
        <dsp:cNvSpPr/>
      </dsp:nvSpPr>
      <dsp:spPr>
        <a:xfrm>
          <a:off x="312916" y="1640407"/>
          <a:ext cx="877069" cy="348781"/>
        </a:xfrm>
        <a:prstGeom prst="roundRect">
          <a:avLst>
            <a:gd name="adj" fmla="val 10000"/>
          </a:avLst>
        </a:prstGeom>
        <a:solidFill>
          <a:srgbClr val="4F81BD">
            <a:lumMod val="5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4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1. Schritt</a:t>
          </a:r>
        </a:p>
      </dsp:txBody>
      <dsp:txXfrm>
        <a:off x="323131" y="1650622"/>
        <a:ext cx="856639" cy="328351"/>
      </dsp:txXfrm>
    </dsp:sp>
    <dsp:sp modelId="{5EFD3C88-52E2-4DD2-8296-D86C76CBDF1E}">
      <dsp:nvSpPr>
        <dsp:cNvPr id="0" name=""/>
        <dsp:cNvSpPr/>
      </dsp:nvSpPr>
      <dsp:spPr>
        <a:xfrm>
          <a:off x="1456329" y="1017755"/>
          <a:ext cx="1220621" cy="813824"/>
        </a:xfrm>
        <a:prstGeom prst="roundRect">
          <a:avLst>
            <a:gd name="adj" fmla="val 10000"/>
          </a:avLst>
        </a:prstGeom>
        <a:solidFill>
          <a:srgbClr val="1F497D">
            <a:lumMod val="40000"/>
            <a:lumOff val="6000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ysClr val="window" lastClr="FFFFFF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CH" sz="1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Erstellung Aus-schreibungs-unterlagen</a:t>
          </a:r>
        </a:p>
      </dsp:txBody>
      <dsp:txXfrm>
        <a:off x="1475057" y="1210873"/>
        <a:ext cx="1183165" cy="601977"/>
      </dsp:txXfrm>
    </dsp:sp>
    <dsp:sp modelId="{F5A41B44-2AC9-4B7C-9F62-1CE059BE0DCB}">
      <dsp:nvSpPr>
        <dsp:cNvPr id="0" name=""/>
        <dsp:cNvSpPr/>
      </dsp:nvSpPr>
      <dsp:spPr>
        <a:xfrm>
          <a:off x="2070103" y="403438"/>
          <a:ext cx="1557406" cy="1557406"/>
        </a:xfrm>
        <a:prstGeom prst="circularArrow">
          <a:avLst>
            <a:gd name="adj1" fmla="val 3292"/>
            <a:gd name="adj2" fmla="val 406391"/>
            <a:gd name="adj3" fmla="val 19418098"/>
            <a:gd name="adj4" fmla="val 12575511"/>
            <a:gd name="adj5" fmla="val 384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1E2EEC-E2E0-4EA8-9981-34A5429058F4}">
      <dsp:nvSpPr>
        <dsp:cNvPr id="0" name=""/>
        <dsp:cNvSpPr/>
      </dsp:nvSpPr>
      <dsp:spPr>
        <a:xfrm>
          <a:off x="1784168" y="826583"/>
          <a:ext cx="877069" cy="348781"/>
        </a:xfrm>
        <a:prstGeom prst="roundRect">
          <a:avLst>
            <a:gd name="adj" fmla="val 10000"/>
          </a:avLst>
        </a:prstGeom>
        <a:solidFill>
          <a:srgbClr val="4F81BD">
            <a:lumMod val="5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4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2. Schritt</a:t>
          </a:r>
        </a:p>
      </dsp:txBody>
      <dsp:txXfrm>
        <a:off x="1794383" y="836798"/>
        <a:ext cx="856639" cy="328351"/>
      </dsp:txXfrm>
    </dsp:sp>
    <dsp:sp modelId="{D5580544-F7C2-4C76-9A90-605D19D0D69E}">
      <dsp:nvSpPr>
        <dsp:cNvPr id="0" name=""/>
        <dsp:cNvSpPr/>
      </dsp:nvSpPr>
      <dsp:spPr>
        <a:xfrm>
          <a:off x="2926519" y="1000973"/>
          <a:ext cx="1305083" cy="813824"/>
        </a:xfrm>
        <a:prstGeom prst="roundRect">
          <a:avLst>
            <a:gd name="adj" fmla="val 10000"/>
          </a:avLst>
        </a:prstGeom>
        <a:solidFill>
          <a:srgbClr val="1F497D">
            <a:lumMod val="40000"/>
            <a:lumOff val="60000"/>
            <a:alpha val="9000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ysClr val="window" lastClr="FFFFFF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CH" sz="1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Prüfung der Ausschreibungs-unterlagen</a:t>
          </a:r>
        </a:p>
      </dsp:txBody>
      <dsp:txXfrm>
        <a:off x="2945247" y="1019701"/>
        <a:ext cx="1267627" cy="601977"/>
      </dsp:txXfrm>
    </dsp:sp>
    <dsp:sp modelId="{FE60A272-F9FA-4BDD-884A-F55EA24B2EDB}">
      <dsp:nvSpPr>
        <dsp:cNvPr id="0" name=""/>
        <dsp:cNvSpPr/>
      </dsp:nvSpPr>
      <dsp:spPr>
        <a:xfrm>
          <a:off x="3598267" y="939181"/>
          <a:ext cx="1444603" cy="1444603"/>
        </a:xfrm>
        <a:prstGeom prst="leftCircularArrow">
          <a:avLst>
            <a:gd name="adj1" fmla="val 3554"/>
            <a:gd name="adj2" fmla="val 441540"/>
            <a:gd name="adj3" fmla="val 2217051"/>
            <a:gd name="adj4" fmla="val 9024489"/>
            <a:gd name="adj5" fmla="val 4146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2543DDC-BC5E-4427-9491-E753BD343D08}">
      <dsp:nvSpPr>
        <dsp:cNvPr id="0" name=""/>
        <dsp:cNvSpPr/>
      </dsp:nvSpPr>
      <dsp:spPr>
        <a:xfrm>
          <a:off x="3304976" y="1640407"/>
          <a:ext cx="877069" cy="348781"/>
        </a:xfrm>
        <a:prstGeom prst="roundRect">
          <a:avLst>
            <a:gd name="adj" fmla="val 10000"/>
          </a:avLst>
        </a:prstGeom>
        <a:solidFill>
          <a:srgbClr val="4F81BD">
            <a:lumMod val="5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4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3. Schritt</a:t>
          </a:r>
        </a:p>
      </dsp:txBody>
      <dsp:txXfrm>
        <a:off x="3315191" y="1650622"/>
        <a:ext cx="856639" cy="328351"/>
      </dsp:txXfrm>
    </dsp:sp>
    <dsp:sp modelId="{87C411C5-FFFE-4C28-8F14-5A2006B442BA}">
      <dsp:nvSpPr>
        <dsp:cNvPr id="0" name=""/>
        <dsp:cNvSpPr/>
      </dsp:nvSpPr>
      <dsp:spPr>
        <a:xfrm>
          <a:off x="4489558" y="1000973"/>
          <a:ext cx="1243710" cy="813824"/>
        </a:xfrm>
        <a:prstGeom prst="roundRect">
          <a:avLst>
            <a:gd name="adj" fmla="val 10000"/>
          </a:avLst>
        </a:prstGeom>
        <a:solidFill>
          <a:srgbClr val="1F497D">
            <a:lumMod val="40000"/>
            <a:lumOff val="60000"/>
            <a:alpha val="9000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ysClr val="window" lastClr="FFFFFF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CH" sz="10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Ausschreibung auf simap.ch</a:t>
          </a:r>
          <a:r>
            <a:rPr lang="de-CH" sz="11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	</a:t>
          </a:r>
        </a:p>
      </dsp:txBody>
      <dsp:txXfrm>
        <a:off x="4508286" y="1194092"/>
        <a:ext cx="1206254" cy="601977"/>
      </dsp:txXfrm>
    </dsp:sp>
    <dsp:sp modelId="{320FFEF5-864C-4631-A149-7098F9DC27F1}">
      <dsp:nvSpPr>
        <dsp:cNvPr id="0" name=""/>
        <dsp:cNvSpPr/>
      </dsp:nvSpPr>
      <dsp:spPr>
        <a:xfrm>
          <a:off x="5126679" y="406787"/>
          <a:ext cx="1531904" cy="1531904"/>
        </a:xfrm>
        <a:prstGeom prst="circularArrow">
          <a:avLst>
            <a:gd name="adj1" fmla="val 3347"/>
            <a:gd name="adj2" fmla="val 413839"/>
            <a:gd name="adj3" fmla="val 19393054"/>
            <a:gd name="adj4" fmla="val 12557914"/>
            <a:gd name="adj5" fmla="val 3905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DBF4D3-C61F-4099-ABE2-C05A7B11AE68}">
      <dsp:nvSpPr>
        <dsp:cNvPr id="0" name=""/>
        <dsp:cNvSpPr/>
      </dsp:nvSpPr>
      <dsp:spPr>
        <a:xfrm>
          <a:off x="4837328" y="826583"/>
          <a:ext cx="877069" cy="348781"/>
        </a:xfrm>
        <a:prstGeom prst="roundRect">
          <a:avLst>
            <a:gd name="adj" fmla="val 10000"/>
          </a:avLst>
        </a:prstGeom>
        <a:solidFill>
          <a:srgbClr val="4F81BD">
            <a:lumMod val="5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4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4. Schritt</a:t>
          </a:r>
        </a:p>
      </dsp:txBody>
      <dsp:txXfrm>
        <a:off x="4847543" y="836798"/>
        <a:ext cx="856639" cy="328351"/>
      </dsp:txXfrm>
    </dsp:sp>
    <dsp:sp modelId="{2DFAD451-127A-4681-A3A9-D51AEA813E4A}">
      <dsp:nvSpPr>
        <dsp:cNvPr id="0" name=""/>
        <dsp:cNvSpPr/>
      </dsp:nvSpPr>
      <dsp:spPr>
        <a:xfrm>
          <a:off x="5996345" y="994772"/>
          <a:ext cx="1227370" cy="813824"/>
        </a:xfrm>
        <a:prstGeom prst="roundRect">
          <a:avLst>
            <a:gd name="adj" fmla="val 10000"/>
          </a:avLst>
        </a:prstGeom>
        <a:solidFill>
          <a:srgbClr val="1F497D">
            <a:lumMod val="40000"/>
            <a:lumOff val="60000"/>
            <a:alpha val="9000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ysClr val="window" lastClr="FFFFFF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CH" sz="1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Evaluation und Zuschlag auf simap.ch</a:t>
          </a:r>
        </a:p>
      </dsp:txBody>
      <dsp:txXfrm>
        <a:off x="6015073" y="1013500"/>
        <a:ext cx="1189914" cy="601977"/>
      </dsp:txXfrm>
    </dsp:sp>
    <dsp:sp modelId="{11C94E33-0172-4E79-A9F8-8BF35823C64F}">
      <dsp:nvSpPr>
        <dsp:cNvPr id="0" name=""/>
        <dsp:cNvSpPr/>
      </dsp:nvSpPr>
      <dsp:spPr>
        <a:xfrm>
          <a:off x="6626093" y="961827"/>
          <a:ext cx="1414283" cy="1414283"/>
        </a:xfrm>
        <a:prstGeom prst="leftCircularArrow">
          <a:avLst>
            <a:gd name="adj1" fmla="val 3632"/>
            <a:gd name="adj2" fmla="val 452049"/>
            <a:gd name="adj3" fmla="val 2227560"/>
            <a:gd name="adj4" fmla="val 9024489"/>
            <a:gd name="adj5" fmla="val 4237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282F7E-17BE-44E5-99AA-4AF8DF6FCFF2}">
      <dsp:nvSpPr>
        <dsp:cNvPr id="0" name=""/>
        <dsp:cNvSpPr/>
      </dsp:nvSpPr>
      <dsp:spPr>
        <a:xfrm>
          <a:off x="6330825" y="1640407"/>
          <a:ext cx="877069" cy="348781"/>
        </a:xfrm>
        <a:prstGeom prst="roundRect">
          <a:avLst>
            <a:gd name="adj" fmla="val 10000"/>
          </a:avLst>
        </a:prstGeom>
        <a:solidFill>
          <a:srgbClr val="4F81BD">
            <a:lumMod val="5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400" b="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5. Schritt</a:t>
          </a:r>
        </a:p>
      </dsp:txBody>
      <dsp:txXfrm>
        <a:off x="6341040" y="1650622"/>
        <a:ext cx="856639" cy="328351"/>
      </dsp:txXfrm>
    </dsp:sp>
    <dsp:sp modelId="{D6C54F45-D319-4B16-87BA-CFA26D801D7E}">
      <dsp:nvSpPr>
        <dsp:cNvPr id="0" name=""/>
        <dsp:cNvSpPr/>
      </dsp:nvSpPr>
      <dsp:spPr>
        <a:xfrm>
          <a:off x="7476550" y="1000973"/>
          <a:ext cx="1268693" cy="813824"/>
        </a:xfrm>
        <a:prstGeom prst="roundRect">
          <a:avLst>
            <a:gd name="adj" fmla="val 10000"/>
          </a:avLst>
        </a:prstGeom>
        <a:solidFill>
          <a:srgbClr val="1F497D">
            <a:lumMod val="40000"/>
            <a:lumOff val="60000"/>
            <a:alpha val="90000"/>
          </a:srgb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ysClr val="window" lastClr="FFFFFF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CH" sz="1000" kern="1200" baseline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Vertrag</a:t>
          </a:r>
        </a:p>
      </dsp:txBody>
      <dsp:txXfrm>
        <a:off x="7495278" y="1194092"/>
        <a:ext cx="1231237" cy="601977"/>
      </dsp:txXfrm>
    </dsp:sp>
    <dsp:sp modelId="{F34A1497-E02F-4DE4-9F42-6E0032103F95}">
      <dsp:nvSpPr>
        <dsp:cNvPr id="0" name=""/>
        <dsp:cNvSpPr/>
      </dsp:nvSpPr>
      <dsp:spPr>
        <a:xfrm>
          <a:off x="7836812" y="826583"/>
          <a:ext cx="877069" cy="348781"/>
        </a:xfrm>
        <a:prstGeom prst="roundRect">
          <a:avLst>
            <a:gd name="adj" fmla="val 10000"/>
          </a:avLst>
        </a:prstGeom>
        <a:solidFill>
          <a:srgbClr val="4F81BD">
            <a:lumMod val="5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400" b="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6. Schritt</a:t>
          </a:r>
        </a:p>
      </dsp:txBody>
      <dsp:txXfrm>
        <a:off x="7847027" y="836798"/>
        <a:ext cx="856639" cy="3283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973A2117-7156-464B-A32B-D11C422FB4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93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CH"/>
              <a:t>CAS Öffentliche Beschaffungen - Modul 1</a:t>
            </a: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B84AC69-FC3C-E14B-9D9D-00936CAFF6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5010" y="0"/>
            <a:ext cx="2971800" cy="4593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AE70C-D509-4E4B-9352-79C3D11520D1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FFC5A2D-F8EA-2A48-B4F9-46DA29E7F7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4685"/>
            <a:ext cx="2971800" cy="459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313281-26CF-9F44-9054-48901392330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5010" y="8684685"/>
            <a:ext cx="2971800" cy="459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837A5-4E29-AD49-B1D8-E1C9E0E444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811900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CH"/>
              <a:t>CAS Öffentliche Beschaffungen - Modul 1</a:t>
            </a: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501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7602DA-7CEE-4298-AF4B-1C87D65BAB06}" type="datetimeFigureOut">
              <a:rPr lang="de-CH" smtClean="0"/>
              <a:t>25.02.2020</a:t>
            </a:fld>
            <a:endParaRPr lang="de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468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5010" y="868468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24C57-7758-4EF8-8A0E-FE171C8C1817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5543469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baseline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B24C57-7758-4EF8-8A0E-FE171C8C1817}" type="slidenum">
              <a:rPr lang="de-CH" smtClean="0"/>
              <a:t>2</a:t>
            </a:fld>
            <a:endParaRPr lang="de-CH" dirty="0"/>
          </a:p>
        </p:txBody>
      </p:sp>
      <p:sp>
        <p:nvSpPr>
          <p:cNvPr id="6" name="Kopfzeilenplatzhalter 5">
            <a:extLst>
              <a:ext uri="{FF2B5EF4-FFF2-40B4-BE49-F238E27FC236}">
                <a16:creationId xmlns:a16="http://schemas.microsoft.com/office/drawing/2014/main" id="{239BD76D-8188-4A9E-B7E0-9D86B3D4B33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401662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484E21-EEF1-44C6-92D7-4F78E5E51060}" type="slidenum">
              <a:rPr lang="en-GB"/>
              <a:pPr/>
              <a:t>37</a:t>
            </a:fld>
            <a:endParaRPr lang="en-GB"/>
          </a:p>
        </p:txBody>
      </p:sp>
      <p:sp>
        <p:nvSpPr>
          <p:cNvPr id="872450" name="Rectangle 7"/>
          <p:cNvSpPr txBox="1">
            <a:spLocks noGrp="1" noChangeArrowheads="1"/>
          </p:cNvSpPr>
          <p:nvPr/>
        </p:nvSpPr>
        <p:spPr bwMode="auto">
          <a:xfrm>
            <a:off x="3851814" y="9429306"/>
            <a:ext cx="2945861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466" tIns="43732" rIns="87466" bIns="43732" anchor="b"/>
          <a:lstStyle/>
          <a:p>
            <a:pPr algn="r" defTabSz="874786"/>
            <a:fld id="{17D58072-8C8F-43C7-9058-0550E59F7D6C}" type="slidenum">
              <a:rPr lang="de-CH" sz="1100">
                <a:latin typeface="Times" pitchFamily="18" charset="0"/>
              </a:rPr>
              <a:pPr algn="r" defTabSz="874786"/>
              <a:t>37</a:t>
            </a:fld>
            <a:endParaRPr lang="de-CH" sz="1100" dirty="0">
              <a:latin typeface="Times" pitchFamily="18" charset="0"/>
            </a:endParaRPr>
          </a:p>
        </p:txBody>
      </p:sp>
      <p:sp>
        <p:nvSpPr>
          <p:cNvPr id="872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872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952" y="4714653"/>
            <a:ext cx="4985772" cy="4466756"/>
          </a:xfrm>
        </p:spPr>
        <p:txBody>
          <a:bodyPr lIns="87466" tIns="43732" rIns="87466" bIns="43732"/>
          <a:lstStyle/>
          <a:p>
            <a:endParaRPr lang="de-DE"/>
          </a:p>
        </p:txBody>
      </p:sp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BB5BD5F0-BA46-4C95-B00B-DFBF2BE7C48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0886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B24C57-7758-4EF8-8A0E-FE171C8C1817}" type="slidenum">
              <a:rPr lang="de-CH" smtClean="0"/>
              <a:t>39</a:t>
            </a:fld>
            <a:endParaRPr lang="de-CH" dirty="0"/>
          </a:p>
        </p:txBody>
      </p:sp>
      <p:sp>
        <p:nvSpPr>
          <p:cNvPr id="6" name="Kopfzeilenplatzhalter 5">
            <a:extLst>
              <a:ext uri="{FF2B5EF4-FFF2-40B4-BE49-F238E27FC236}">
                <a16:creationId xmlns:a16="http://schemas.microsoft.com/office/drawing/2014/main" id="{F2B977E7-A5DC-45BD-816E-127338C2B6C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15281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B24C57-7758-4EF8-8A0E-FE171C8C1817}" type="slidenum">
              <a:rPr lang="de-CH" smtClean="0"/>
              <a:t>40</a:t>
            </a:fld>
            <a:endParaRPr lang="de-CH" dirty="0"/>
          </a:p>
        </p:txBody>
      </p:sp>
      <p:sp>
        <p:nvSpPr>
          <p:cNvPr id="6" name="Kopfzeilenplatzhalter 5">
            <a:extLst>
              <a:ext uri="{FF2B5EF4-FFF2-40B4-BE49-F238E27FC236}">
                <a16:creationId xmlns:a16="http://schemas.microsoft.com/office/drawing/2014/main" id="{254A7447-5C84-4CA2-970B-255F6F888E5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2149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B24C57-7758-4EF8-8A0E-FE171C8C1817}" type="slidenum">
              <a:rPr lang="de-CH" smtClean="0"/>
              <a:t>43</a:t>
            </a:fld>
            <a:endParaRPr lang="de-CH" dirty="0"/>
          </a:p>
        </p:txBody>
      </p:sp>
      <p:sp>
        <p:nvSpPr>
          <p:cNvPr id="6" name="Kopfzeilenplatzhalter 5">
            <a:extLst>
              <a:ext uri="{FF2B5EF4-FFF2-40B4-BE49-F238E27FC236}">
                <a16:creationId xmlns:a16="http://schemas.microsoft.com/office/drawing/2014/main" id="{01AE400D-DDDD-4BF6-BFAD-A9F07EEAA1B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13926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B24C57-7758-4EF8-8A0E-FE171C8C1817}" type="slidenum">
              <a:rPr lang="de-CH" smtClean="0"/>
              <a:t>45</a:t>
            </a:fld>
            <a:endParaRPr lang="de-CH" dirty="0"/>
          </a:p>
        </p:txBody>
      </p:sp>
      <p:sp>
        <p:nvSpPr>
          <p:cNvPr id="6" name="Kopfzeilenplatzhalter 5">
            <a:extLst>
              <a:ext uri="{FF2B5EF4-FFF2-40B4-BE49-F238E27FC236}">
                <a16:creationId xmlns:a16="http://schemas.microsoft.com/office/drawing/2014/main" id="{2AFFE1AB-ADF1-4BAD-856C-98C6C52574D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543485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B24C57-7758-4EF8-8A0E-FE171C8C1817}" type="slidenum">
              <a:rPr lang="de-CH" smtClean="0"/>
              <a:t>46</a:t>
            </a:fld>
            <a:endParaRPr lang="de-CH" dirty="0"/>
          </a:p>
        </p:txBody>
      </p:sp>
      <p:sp>
        <p:nvSpPr>
          <p:cNvPr id="6" name="Kopfzeilenplatzhalter 5">
            <a:extLst>
              <a:ext uri="{FF2B5EF4-FFF2-40B4-BE49-F238E27FC236}">
                <a16:creationId xmlns:a16="http://schemas.microsoft.com/office/drawing/2014/main" id="{6606657A-43BB-4936-994C-5FD8CA674D5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571223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B24C57-7758-4EF8-8A0E-FE171C8C1817}" type="slidenum">
              <a:rPr lang="de-CH" smtClean="0"/>
              <a:t>50</a:t>
            </a:fld>
            <a:endParaRPr lang="de-CH" dirty="0"/>
          </a:p>
        </p:txBody>
      </p:sp>
      <p:sp>
        <p:nvSpPr>
          <p:cNvPr id="6" name="Kopfzeilenplatzhalter 5">
            <a:extLst>
              <a:ext uri="{FF2B5EF4-FFF2-40B4-BE49-F238E27FC236}">
                <a16:creationId xmlns:a16="http://schemas.microsoft.com/office/drawing/2014/main" id="{E4C9C10A-6A29-4F48-BE22-2C94AAC72BC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171300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B24C57-7758-4EF8-8A0E-FE171C8C1817}" type="slidenum">
              <a:rPr lang="de-CH" smtClean="0"/>
              <a:t>53</a:t>
            </a:fld>
            <a:endParaRPr lang="de-CH" dirty="0"/>
          </a:p>
        </p:txBody>
      </p:sp>
      <p:sp>
        <p:nvSpPr>
          <p:cNvPr id="6" name="Kopfzeilenplatzhalter 5">
            <a:extLst>
              <a:ext uri="{FF2B5EF4-FFF2-40B4-BE49-F238E27FC236}">
                <a16:creationId xmlns:a16="http://schemas.microsoft.com/office/drawing/2014/main" id="{F45E1702-B3F5-4116-A721-AE4E4D1F5E0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381770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906463" y="4716464"/>
            <a:ext cx="4984750" cy="4467225"/>
          </a:xfrm>
          <a:prstGeom prst="rect">
            <a:avLst/>
          </a:prstGeom>
        </p:spPr>
        <p:txBody>
          <a:bodyPr lIns="88230" tIns="44115" rIns="88230" bIns="44115"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851275" y="9431339"/>
            <a:ext cx="2946400" cy="496887"/>
          </a:xfrm>
          <a:prstGeom prst="rect">
            <a:avLst/>
          </a:prstGeom>
        </p:spPr>
        <p:txBody>
          <a:bodyPr lIns="88230" tIns="44115" rIns="88230" bIns="44115"/>
          <a:lstStyle/>
          <a:p>
            <a:fld id="{341DA67A-EEC2-4909-A374-EBC4CF5F50EA}" type="slidenum">
              <a:rPr lang="de-CH" smtClean="0"/>
              <a:pPr/>
              <a:t>57</a:t>
            </a:fld>
            <a:endParaRPr lang="de-CH"/>
          </a:p>
        </p:txBody>
      </p:sp>
      <p:sp>
        <p:nvSpPr>
          <p:cNvPr id="5" name="Kopfzeilenplatzhalter 4">
            <a:extLst>
              <a:ext uri="{FF2B5EF4-FFF2-40B4-BE49-F238E27FC236}">
                <a16:creationId xmlns:a16="http://schemas.microsoft.com/office/drawing/2014/main" id="{94409298-C8BF-4F1E-AE6C-4200158CC5D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59449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 altLang="de-DE"/>
              <a:t>19.11.2019</a:t>
            </a:r>
            <a:endParaRPr lang="de-DE" alt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2B8D784B-3E40-4D92-B0FB-01D561E576B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Kopfzeilenplatzhalter 4">
            <a:extLst>
              <a:ext uri="{FF2B5EF4-FFF2-40B4-BE49-F238E27FC236}">
                <a16:creationId xmlns:a16="http://schemas.microsoft.com/office/drawing/2014/main" id="{C49653A3-19FC-49D0-A108-9502B65615F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64318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B24C57-7758-4EF8-8A0E-FE171C8C1817}" type="slidenum">
              <a:rPr lang="de-CH" smtClean="0"/>
              <a:t>10</a:t>
            </a:fld>
            <a:endParaRPr lang="de-CH" dirty="0"/>
          </a:p>
        </p:txBody>
      </p:sp>
      <p:sp>
        <p:nvSpPr>
          <p:cNvPr id="6" name="Kopfzeilenplatzhalter 5">
            <a:extLst>
              <a:ext uri="{FF2B5EF4-FFF2-40B4-BE49-F238E27FC236}">
                <a16:creationId xmlns:a16="http://schemas.microsoft.com/office/drawing/2014/main" id="{A79C8615-B8F1-4B4A-BF1A-1A7DD6D3568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330111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 altLang="de-DE"/>
              <a:t>19.11.2019</a:t>
            </a:r>
            <a:endParaRPr lang="de-DE" alt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91E0169D-E31D-413F-A810-1056737EAE4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Kopfzeilenplatzhalter 4">
            <a:extLst>
              <a:ext uri="{FF2B5EF4-FFF2-40B4-BE49-F238E27FC236}">
                <a16:creationId xmlns:a16="http://schemas.microsoft.com/office/drawing/2014/main" id="{A59468D7-0D6B-4043-9251-0B8AB3C9D81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475378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 altLang="de-DE"/>
              <a:t>19.11.2019</a:t>
            </a:r>
            <a:endParaRPr lang="de-DE" alt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12ED6BC0-0924-4C91-897D-A7B8160FA9A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Kopfzeilenplatzhalter 4">
            <a:extLst>
              <a:ext uri="{FF2B5EF4-FFF2-40B4-BE49-F238E27FC236}">
                <a16:creationId xmlns:a16="http://schemas.microsoft.com/office/drawing/2014/main" id="{98F2321F-BD7A-4805-B7FD-8DDD4CF39B7A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969161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 altLang="de-DE"/>
              <a:t>19.11.2019</a:t>
            </a:r>
            <a:endParaRPr lang="de-DE" alt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7DA2CF3F-0A92-4DCB-830D-F335DF8FD0A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Kopfzeilenplatzhalter 4">
            <a:extLst>
              <a:ext uri="{FF2B5EF4-FFF2-40B4-BE49-F238E27FC236}">
                <a16:creationId xmlns:a16="http://schemas.microsoft.com/office/drawing/2014/main" id="{D54CE17E-2954-41C3-87EF-974A670B678F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233475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 altLang="de-DE"/>
              <a:t>19.11.2019</a:t>
            </a:r>
            <a:endParaRPr lang="de-DE" alt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962FF7E4-C591-4790-8317-BCDB7ABF652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Kopfzeilenplatzhalter 4">
            <a:extLst>
              <a:ext uri="{FF2B5EF4-FFF2-40B4-BE49-F238E27FC236}">
                <a16:creationId xmlns:a16="http://schemas.microsoft.com/office/drawing/2014/main" id="{AB8F2D1C-A2DC-47FB-A5A5-B90941A42F9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554202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DE" altLang="de-DE"/>
              <a:t>19.11.2019</a:t>
            </a:r>
            <a:endParaRPr lang="de-DE" alt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8C21C42A-9476-4CDF-A0B6-5AF95BF457A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Kopfzeilenplatzhalter 4">
            <a:extLst>
              <a:ext uri="{FF2B5EF4-FFF2-40B4-BE49-F238E27FC236}">
                <a16:creationId xmlns:a16="http://schemas.microsoft.com/office/drawing/2014/main" id="{1FE87E0E-BAF7-42C1-93C0-49792E95752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51996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B24C57-7758-4EF8-8A0E-FE171C8C1817}" type="slidenum">
              <a:rPr lang="de-CH" smtClean="0"/>
              <a:t>12</a:t>
            </a:fld>
            <a:endParaRPr lang="de-CH" dirty="0"/>
          </a:p>
        </p:txBody>
      </p:sp>
      <p:sp>
        <p:nvSpPr>
          <p:cNvPr id="6" name="Kopfzeilenplatzhalter 5">
            <a:extLst>
              <a:ext uri="{FF2B5EF4-FFF2-40B4-BE49-F238E27FC236}">
                <a16:creationId xmlns:a16="http://schemas.microsoft.com/office/drawing/2014/main" id="{E2B69479-2272-4765-ADF5-7F8BB58B038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3414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DA67A-EEC2-4909-A374-EBC4CF5F50EA}" type="slidenum">
              <a:rPr lang="de-CH" smtClean="0"/>
              <a:pPr/>
              <a:t>19</a:t>
            </a:fld>
            <a:endParaRPr lang="de-CH"/>
          </a:p>
        </p:txBody>
      </p:sp>
      <p:sp>
        <p:nvSpPr>
          <p:cNvPr id="5" name="Kopfzeilenplatzhalter 4">
            <a:extLst>
              <a:ext uri="{FF2B5EF4-FFF2-40B4-BE49-F238E27FC236}">
                <a16:creationId xmlns:a16="http://schemas.microsoft.com/office/drawing/2014/main" id="{3E747A01-A1EB-45EA-92E5-F2D9B481982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78733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DA67A-EEC2-4909-A374-EBC4CF5F50EA}" type="slidenum">
              <a:rPr lang="de-CH" smtClean="0"/>
              <a:pPr/>
              <a:t>22</a:t>
            </a:fld>
            <a:endParaRPr lang="de-CH"/>
          </a:p>
        </p:txBody>
      </p:sp>
      <p:sp>
        <p:nvSpPr>
          <p:cNvPr id="5" name="Kopfzeilenplatzhalter 4">
            <a:extLst>
              <a:ext uri="{FF2B5EF4-FFF2-40B4-BE49-F238E27FC236}">
                <a16:creationId xmlns:a16="http://schemas.microsoft.com/office/drawing/2014/main" id="{B5D54A65-9995-4930-AE15-DDC80781446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88033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DA67A-EEC2-4909-A374-EBC4CF5F50EA}" type="slidenum">
              <a:rPr lang="de-CH" smtClean="0"/>
              <a:pPr/>
              <a:t>23</a:t>
            </a:fld>
            <a:endParaRPr lang="de-CH"/>
          </a:p>
        </p:txBody>
      </p:sp>
      <p:sp>
        <p:nvSpPr>
          <p:cNvPr id="5" name="Kopfzeilenplatzhalter 4">
            <a:extLst>
              <a:ext uri="{FF2B5EF4-FFF2-40B4-BE49-F238E27FC236}">
                <a16:creationId xmlns:a16="http://schemas.microsoft.com/office/drawing/2014/main" id="{9FD659AB-CA6E-4CA1-834F-655E2E3F524B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92196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6038" y="722313"/>
            <a:ext cx="6416675" cy="3609975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867950" y="4574539"/>
            <a:ext cx="4772965" cy="4332799"/>
          </a:xfrm>
          <a:prstGeom prst="rect">
            <a:avLst/>
          </a:prstGeom>
        </p:spPr>
        <p:txBody>
          <a:bodyPr lIns="85124" tIns="42562" rIns="85124" bIns="42562"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687647" y="9147536"/>
            <a:ext cx="2821218" cy="481935"/>
          </a:xfrm>
          <a:prstGeom prst="rect">
            <a:avLst/>
          </a:prstGeom>
        </p:spPr>
        <p:txBody>
          <a:bodyPr lIns="85124" tIns="42562" rIns="85124" bIns="42562"/>
          <a:lstStyle/>
          <a:p>
            <a:fld id="{341DA67A-EEC2-4909-A374-EBC4CF5F50EA}" type="slidenum">
              <a:rPr lang="de-CH" smtClean="0"/>
              <a:pPr/>
              <a:t>31</a:t>
            </a:fld>
            <a:endParaRPr lang="de-CH"/>
          </a:p>
        </p:txBody>
      </p:sp>
      <p:sp>
        <p:nvSpPr>
          <p:cNvPr id="5" name="Kopfzeilenplatzhalter 4">
            <a:extLst>
              <a:ext uri="{FF2B5EF4-FFF2-40B4-BE49-F238E27FC236}">
                <a16:creationId xmlns:a16="http://schemas.microsoft.com/office/drawing/2014/main" id="{7ADFBE19-00F9-4217-86ED-B32917A42F3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0006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B24C57-7758-4EF8-8A0E-FE171C8C1817}" type="slidenum">
              <a:rPr lang="de-CH" smtClean="0"/>
              <a:t>33</a:t>
            </a:fld>
            <a:endParaRPr lang="de-CH" dirty="0"/>
          </a:p>
        </p:txBody>
      </p:sp>
      <p:sp>
        <p:nvSpPr>
          <p:cNvPr id="6" name="Kopfzeilenplatzhalter 5">
            <a:extLst>
              <a:ext uri="{FF2B5EF4-FFF2-40B4-BE49-F238E27FC236}">
                <a16:creationId xmlns:a16="http://schemas.microsoft.com/office/drawing/2014/main" id="{8F211AA6-EDA5-474C-B4D9-F8F307BC758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93156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B24C57-7758-4EF8-8A0E-FE171C8C1817}" type="slidenum">
              <a:rPr lang="de-CH" smtClean="0"/>
              <a:t>36</a:t>
            </a:fld>
            <a:endParaRPr lang="de-CH" dirty="0"/>
          </a:p>
        </p:txBody>
      </p:sp>
      <p:sp>
        <p:nvSpPr>
          <p:cNvPr id="6" name="Kopfzeilenplatzhalter 5">
            <a:extLst>
              <a:ext uri="{FF2B5EF4-FFF2-40B4-BE49-F238E27FC236}">
                <a16:creationId xmlns:a16="http://schemas.microsoft.com/office/drawing/2014/main" id="{2B94AD0C-A72D-4F10-8FBC-C213B94C9FC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de-CH"/>
              <a:t>CAS Öffentliche Beschaffungen - Modul 1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04147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-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66E1B1B3-D081-AB43-BE21-0F61E2F2D9D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572000" y="1925998"/>
            <a:ext cx="4572000" cy="306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lIns="0" tIns="0" rIns="0" bIns="0"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 Media Platzhalter: 12.7 (b) x 8.5 (h) cm </a:t>
            </a:r>
          </a:p>
        </p:txBody>
      </p:sp>
      <p:sp>
        <p:nvSpPr>
          <p:cNvPr id="4" name="Textplatzhalter 2">
            <a:extLst>
              <a:ext uri="{FF2B5EF4-FFF2-40B4-BE49-F238E27FC236}">
                <a16:creationId xmlns:a16="http://schemas.microsoft.com/office/drawing/2014/main" id="{E8DF8EC7-1228-E54F-AEA8-B9FA57ED0474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540000" y="1170000"/>
            <a:ext cx="7020000" cy="410369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lnSpc>
                <a:spcPts val="32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Titel B (Arial 28pt., schwarz, max. 1 Zeile) </a:t>
            </a:r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723164D8-30C4-CA40-B858-A93802E24BA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2160000"/>
            <a:ext cx="3726000" cy="843798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Arial </a:t>
            </a:r>
            <a:r>
              <a:rPr lang="de-DE" dirty="0"/>
              <a:t>Fett 16pt.</a:t>
            </a:r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B040411C-234A-814D-906D-923A34543F9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0000" y="3147814"/>
            <a:ext cx="3726000" cy="162218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Arial </a:t>
            </a:r>
            <a:r>
              <a:rPr lang="de-DE" dirty="0"/>
              <a:t>16/20pt.</a:t>
            </a:r>
          </a:p>
        </p:txBody>
      </p:sp>
      <p:sp>
        <p:nvSpPr>
          <p:cNvPr id="8" name="Titelplatzhalter 14">
            <a:extLst>
              <a:ext uri="{FF2B5EF4-FFF2-40B4-BE49-F238E27FC236}">
                <a16:creationId xmlns:a16="http://schemas.microsoft.com/office/drawing/2014/main" id="{5170EE32-28A9-F84A-AD01-7B8166009F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680400"/>
            <a:ext cx="7020000" cy="41036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>
              <a:defRPr/>
            </a:lvl1pPr>
          </a:lstStyle>
          <a:p>
            <a:r>
              <a:rPr lang="de-DE" dirty="0"/>
              <a:t>Titel A (Arial 28pt., rot, max. 1 Zeile) </a:t>
            </a:r>
          </a:p>
        </p:txBody>
      </p:sp>
      <p:sp>
        <p:nvSpPr>
          <p:cNvPr id="2" name="Rechteck 1"/>
          <p:cNvSpPr/>
          <p:nvPr userDrawn="1"/>
        </p:nvSpPr>
        <p:spPr>
          <a:xfrm>
            <a:off x="0" y="154751"/>
            <a:ext cx="756000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251902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83" y="629512"/>
            <a:ext cx="8174567" cy="316703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336947" indent="-336947">
              <a:defRPr sz="18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99" y="1441121"/>
            <a:ext cx="8174568" cy="3202355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1500"/>
            </a:lvl1pPr>
            <a:lvl2pPr marL="600075" indent="-257175">
              <a:spcBef>
                <a:spcPts val="225"/>
              </a:spcBef>
              <a:buFont typeface="Symbol" panose="05050102010706020507" pitchFamily="18" charset="2"/>
              <a:buChar char="-"/>
              <a:defRPr sz="1500"/>
            </a:lvl2pPr>
            <a:lvl3pPr marL="806054" indent="-202406">
              <a:buFont typeface="Symbol" panose="05050102010706020507" pitchFamily="18" charset="2"/>
              <a:buChar char="-"/>
              <a:defRPr sz="1350"/>
            </a:lvl3pPr>
            <a:lvl4pPr marL="1009650" indent="-203597">
              <a:defRPr sz="1500"/>
            </a:lvl4pPr>
            <a:lvl5pPr marL="1213247" indent="-203597"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cxnSp>
        <p:nvCxnSpPr>
          <p:cNvPr id="11" name="Gerader Verbinder 10"/>
          <p:cNvCxnSpPr/>
          <p:nvPr userDrawn="1"/>
        </p:nvCxnSpPr>
        <p:spPr>
          <a:xfrm>
            <a:off x="615421" y="946215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Inhaltsplatzhalter 4"/>
          <p:cNvSpPr>
            <a:spLocks noGrp="1"/>
          </p:cNvSpPr>
          <p:nvPr>
            <p:ph sz="quarter" idx="10"/>
          </p:nvPr>
        </p:nvSpPr>
        <p:spPr>
          <a:xfrm>
            <a:off x="649813" y="958915"/>
            <a:ext cx="8174037" cy="341709"/>
          </a:xfrm>
          <a:prstGeom prst="rect">
            <a:avLst/>
          </a:prstGeom>
        </p:spPr>
        <p:txBody>
          <a:bodyPr/>
          <a:lstStyle>
            <a:lvl1pPr marL="336947" indent="0">
              <a:buFontTx/>
              <a:buNone/>
              <a:defRPr sz="1500"/>
            </a:lvl1pPr>
            <a:lvl2pPr marL="342900" indent="0">
              <a:buFontTx/>
              <a:buNone/>
              <a:defRPr sz="1500"/>
            </a:lvl2pPr>
            <a:lvl3pPr marL="685800" indent="0">
              <a:buFontTx/>
              <a:buNone/>
              <a:defRPr sz="1500"/>
            </a:lvl3pPr>
            <a:lvl4pPr marL="1028700" indent="0">
              <a:buFontTx/>
              <a:buNone/>
              <a:defRPr sz="1500"/>
            </a:lvl4pPr>
            <a:lvl5pPr marL="1371600" indent="0">
              <a:buFontTx/>
              <a:buNone/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cxnSp>
        <p:nvCxnSpPr>
          <p:cNvPr id="18" name="Gerader Verbinder 17"/>
          <p:cNvCxnSpPr/>
          <p:nvPr userDrawn="1"/>
        </p:nvCxnSpPr>
        <p:spPr>
          <a:xfrm>
            <a:off x="649288" y="1300624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1682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83" y="629512"/>
            <a:ext cx="8174567" cy="316703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336947" indent="-336947">
              <a:defRPr sz="18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99" y="1441121"/>
            <a:ext cx="8174568" cy="3202355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1500"/>
            </a:lvl1pPr>
            <a:lvl2pPr marL="600075" indent="-257175">
              <a:spcBef>
                <a:spcPts val="225"/>
              </a:spcBef>
              <a:buFont typeface="Symbol" panose="05050102010706020507" pitchFamily="18" charset="2"/>
              <a:buChar char="-"/>
              <a:defRPr sz="1500"/>
            </a:lvl2pPr>
            <a:lvl3pPr marL="806054" indent="-202406">
              <a:buFont typeface="Symbol" panose="05050102010706020507" pitchFamily="18" charset="2"/>
              <a:buChar char="-"/>
              <a:defRPr sz="1350"/>
            </a:lvl3pPr>
            <a:lvl4pPr marL="1009650" indent="-203597">
              <a:defRPr sz="1500"/>
            </a:lvl4pPr>
            <a:lvl5pPr marL="1213247" indent="-203597"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cxnSp>
        <p:nvCxnSpPr>
          <p:cNvPr id="11" name="Gerader Verbinder 10"/>
          <p:cNvCxnSpPr/>
          <p:nvPr userDrawn="1"/>
        </p:nvCxnSpPr>
        <p:spPr>
          <a:xfrm>
            <a:off x="615421" y="946215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Inhaltsplatzhalter 4"/>
          <p:cNvSpPr>
            <a:spLocks noGrp="1"/>
          </p:cNvSpPr>
          <p:nvPr>
            <p:ph sz="quarter" idx="10"/>
          </p:nvPr>
        </p:nvSpPr>
        <p:spPr>
          <a:xfrm>
            <a:off x="649813" y="958915"/>
            <a:ext cx="8174037" cy="341709"/>
          </a:xfrm>
          <a:prstGeom prst="rect">
            <a:avLst/>
          </a:prstGeom>
        </p:spPr>
        <p:txBody>
          <a:bodyPr/>
          <a:lstStyle>
            <a:lvl1pPr marL="336947" indent="0">
              <a:buFontTx/>
              <a:buNone/>
              <a:defRPr sz="1500"/>
            </a:lvl1pPr>
            <a:lvl2pPr marL="342900" indent="0">
              <a:buFontTx/>
              <a:buNone/>
              <a:defRPr sz="1500"/>
            </a:lvl2pPr>
            <a:lvl3pPr marL="685800" indent="0">
              <a:buFontTx/>
              <a:buNone/>
              <a:defRPr sz="1500"/>
            </a:lvl3pPr>
            <a:lvl4pPr marL="1028700" indent="0">
              <a:buFontTx/>
              <a:buNone/>
              <a:defRPr sz="1500"/>
            </a:lvl4pPr>
            <a:lvl5pPr marL="1371600" indent="0">
              <a:buFontTx/>
              <a:buNone/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cxnSp>
        <p:nvCxnSpPr>
          <p:cNvPr id="18" name="Gerader Verbinder 17"/>
          <p:cNvCxnSpPr/>
          <p:nvPr userDrawn="1"/>
        </p:nvCxnSpPr>
        <p:spPr>
          <a:xfrm>
            <a:off x="649288" y="1300624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259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83" y="629512"/>
            <a:ext cx="8174567" cy="316703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336947" indent="-336947">
              <a:defRPr sz="18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99" y="1441121"/>
            <a:ext cx="8174568" cy="3202355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1500"/>
            </a:lvl1pPr>
            <a:lvl2pPr marL="600075" indent="-257175">
              <a:spcBef>
                <a:spcPts val="225"/>
              </a:spcBef>
              <a:buFont typeface="Symbol" panose="05050102010706020507" pitchFamily="18" charset="2"/>
              <a:buChar char="-"/>
              <a:defRPr sz="1500"/>
            </a:lvl2pPr>
            <a:lvl3pPr marL="806054" indent="-202406">
              <a:buFont typeface="Symbol" panose="05050102010706020507" pitchFamily="18" charset="2"/>
              <a:buChar char="-"/>
              <a:defRPr sz="1350"/>
            </a:lvl3pPr>
            <a:lvl4pPr marL="1009650" indent="-203597">
              <a:defRPr sz="1500"/>
            </a:lvl4pPr>
            <a:lvl5pPr marL="1213247" indent="-203597"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cxnSp>
        <p:nvCxnSpPr>
          <p:cNvPr id="11" name="Gerader Verbinder 10"/>
          <p:cNvCxnSpPr/>
          <p:nvPr userDrawn="1"/>
        </p:nvCxnSpPr>
        <p:spPr>
          <a:xfrm>
            <a:off x="615421" y="946215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Inhaltsplatzhalter 4"/>
          <p:cNvSpPr>
            <a:spLocks noGrp="1"/>
          </p:cNvSpPr>
          <p:nvPr>
            <p:ph sz="quarter" idx="10"/>
          </p:nvPr>
        </p:nvSpPr>
        <p:spPr>
          <a:xfrm>
            <a:off x="649813" y="958915"/>
            <a:ext cx="8174037" cy="341709"/>
          </a:xfrm>
          <a:prstGeom prst="rect">
            <a:avLst/>
          </a:prstGeom>
        </p:spPr>
        <p:txBody>
          <a:bodyPr/>
          <a:lstStyle>
            <a:lvl1pPr marL="336947" indent="0">
              <a:buFontTx/>
              <a:buNone/>
              <a:defRPr sz="1500"/>
            </a:lvl1pPr>
            <a:lvl2pPr marL="342900" indent="0">
              <a:buFontTx/>
              <a:buNone/>
              <a:defRPr sz="1500"/>
            </a:lvl2pPr>
            <a:lvl3pPr marL="685800" indent="0">
              <a:buFontTx/>
              <a:buNone/>
              <a:defRPr sz="1500"/>
            </a:lvl3pPr>
            <a:lvl4pPr marL="1028700" indent="0">
              <a:buFontTx/>
              <a:buNone/>
              <a:defRPr sz="1500"/>
            </a:lvl4pPr>
            <a:lvl5pPr marL="1371600" indent="0">
              <a:buFontTx/>
              <a:buNone/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cxnSp>
        <p:nvCxnSpPr>
          <p:cNvPr id="18" name="Gerader Verbinder 17"/>
          <p:cNvCxnSpPr/>
          <p:nvPr userDrawn="1"/>
        </p:nvCxnSpPr>
        <p:spPr>
          <a:xfrm>
            <a:off x="649288" y="1300624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8779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83" y="629512"/>
            <a:ext cx="8174567" cy="316703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336947" indent="-336947">
              <a:defRPr sz="18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99" y="1441121"/>
            <a:ext cx="8174568" cy="3202355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1500"/>
            </a:lvl1pPr>
            <a:lvl2pPr marL="600075" indent="-257175">
              <a:spcBef>
                <a:spcPts val="225"/>
              </a:spcBef>
              <a:buFont typeface="Symbol" panose="05050102010706020507" pitchFamily="18" charset="2"/>
              <a:buChar char="-"/>
              <a:defRPr sz="1500"/>
            </a:lvl2pPr>
            <a:lvl3pPr marL="806054" indent="-202406">
              <a:buFont typeface="Symbol" panose="05050102010706020507" pitchFamily="18" charset="2"/>
              <a:buChar char="-"/>
              <a:defRPr sz="1350"/>
            </a:lvl3pPr>
            <a:lvl4pPr marL="1009650" indent="-203597">
              <a:defRPr sz="1500"/>
            </a:lvl4pPr>
            <a:lvl5pPr marL="1213247" indent="-203597"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cxnSp>
        <p:nvCxnSpPr>
          <p:cNvPr id="11" name="Gerader Verbinder 10"/>
          <p:cNvCxnSpPr/>
          <p:nvPr userDrawn="1"/>
        </p:nvCxnSpPr>
        <p:spPr>
          <a:xfrm>
            <a:off x="615421" y="946215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Inhaltsplatzhalter 4"/>
          <p:cNvSpPr>
            <a:spLocks noGrp="1"/>
          </p:cNvSpPr>
          <p:nvPr>
            <p:ph sz="quarter" idx="10"/>
          </p:nvPr>
        </p:nvSpPr>
        <p:spPr>
          <a:xfrm>
            <a:off x="649813" y="958915"/>
            <a:ext cx="8174037" cy="341709"/>
          </a:xfrm>
          <a:prstGeom prst="rect">
            <a:avLst/>
          </a:prstGeom>
        </p:spPr>
        <p:txBody>
          <a:bodyPr/>
          <a:lstStyle>
            <a:lvl1pPr marL="336947" indent="0">
              <a:buFontTx/>
              <a:buNone/>
              <a:defRPr sz="1500"/>
            </a:lvl1pPr>
            <a:lvl2pPr marL="342900" indent="0">
              <a:buFontTx/>
              <a:buNone/>
              <a:defRPr sz="1500"/>
            </a:lvl2pPr>
            <a:lvl3pPr marL="685800" indent="0">
              <a:buFontTx/>
              <a:buNone/>
              <a:defRPr sz="1500"/>
            </a:lvl3pPr>
            <a:lvl4pPr marL="1028700" indent="0">
              <a:buFontTx/>
              <a:buNone/>
              <a:defRPr sz="1500"/>
            </a:lvl4pPr>
            <a:lvl5pPr marL="1371600" indent="0">
              <a:buFontTx/>
              <a:buNone/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cxnSp>
        <p:nvCxnSpPr>
          <p:cNvPr id="18" name="Gerader Verbinder 17"/>
          <p:cNvCxnSpPr/>
          <p:nvPr userDrawn="1"/>
        </p:nvCxnSpPr>
        <p:spPr>
          <a:xfrm>
            <a:off x="649288" y="1300624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7918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83" y="629512"/>
            <a:ext cx="8174567" cy="316703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336947" indent="-336947">
              <a:defRPr sz="18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99" y="1441121"/>
            <a:ext cx="8174568" cy="3202355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1500"/>
            </a:lvl1pPr>
            <a:lvl2pPr marL="600075" indent="-257175">
              <a:spcBef>
                <a:spcPts val="225"/>
              </a:spcBef>
              <a:buFont typeface="Symbol" panose="05050102010706020507" pitchFamily="18" charset="2"/>
              <a:buChar char="-"/>
              <a:defRPr sz="1500"/>
            </a:lvl2pPr>
            <a:lvl3pPr marL="806054" indent="-202406">
              <a:buFont typeface="Symbol" panose="05050102010706020507" pitchFamily="18" charset="2"/>
              <a:buChar char="-"/>
              <a:defRPr sz="1350"/>
            </a:lvl3pPr>
            <a:lvl4pPr marL="1009650" indent="-203597">
              <a:defRPr sz="1500"/>
            </a:lvl4pPr>
            <a:lvl5pPr marL="1213247" indent="-203597"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cxnSp>
        <p:nvCxnSpPr>
          <p:cNvPr id="11" name="Gerader Verbinder 10"/>
          <p:cNvCxnSpPr/>
          <p:nvPr userDrawn="1"/>
        </p:nvCxnSpPr>
        <p:spPr>
          <a:xfrm>
            <a:off x="615421" y="946215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Inhaltsplatzhalter 4"/>
          <p:cNvSpPr>
            <a:spLocks noGrp="1"/>
          </p:cNvSpPr>
          <p:nvPr>
            <p:ph sz="quarter" idx="10"/>
          </p:nvPr>
        </p:nvSpPr>
        <p:spPr>
          <a:xfrm>
            <a:off x="649813" y="958915"/>
            <a:ext cx="8174037" cy="341709"/>
          </a:xfrm>
          <a:prstGeom prst="rect">
            <a:avLst/>
          </a:prstGeom>
        </p:spPr>
        <p:txBody>
          <a:bodyPr/>
          <a:lstStyle>
            <a:lvl1pPr marL="336947" indent="0">
              <a:buFontTx/>
              <a:buNone/>
              <a:defRPr sz="1500"/>
            </a:lvl1pPr>
            <a:lvl2pPr marL="342900" indent="0">
              <a:buFontTx/>
              <a:buNone/>
              <a:defRPr sz="1500"/>
            </a:lvl2pPr>
            <a:lvl3pPr marL="685800" indent="0">
              <a:buFontTx/>
              <a:buNone/>
              <a:defRPr sz="1500"/>
            </a:lvl3pPr>
            <a:lvl4pPr marL="1028700" indent="0">
              <a:buFontTx/>
              <a:buNone/>
              <a:defRPr sz="1500"/>
            </a:lvl4pPr>
            <a:lvl5pPr marL="1371600" indent="0">
              <a:buFontTx/>
              <a:buNone/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cxnSp>
        <p:nvCxnSpPr>
          <p:cNvPr id="18" name="Gerader Verbinder 17"/>
          <p:cNvCxnSpPr/>
          <p:nvPr userDrawn="1"/>
        </p:nvCxnSpPr>
        <p:spPr>
          <a:xfrm>
            <a:off x="649288" y="1300624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891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83" y="629512"/>
            <a:ext cx="8174567" cy="316703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336947" indent="-336947">
              <a:defRPr sz="18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99" y="1441121"/>
            <a:ext cx="8174568" cy="3202355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1500"/>
            </a:lvl1pPr>
            <a:lvl2pPr marL="600075" indent="-257175">
              <a:spcBef>
                <a:spcPts val="225"/>
              </a:spcBef>
              <a:buFont typeface="Symbol" panose="05050102010706020507" pitchFamily="18" charset="2"/>
              <a:buChar char="-"/>
              <a:defRPr sz="1500"/>
            </a:lvl2pPr>
            <a:lvl3pPr marL="806054" indent="-202406">
              <a:buFont typeface="Symbol" panose="05050102010706020507" pitchFamily="18" charset="2"/>
              <a:buChar char="-"/>
              <a:defRPr sz="1350"/>
            </a:lvl3pPr>
            <a:lvl4pPr marL="1009650" indent="-203597">
              <a:defRPr sz="1500"/>
            </a:lvl4pPr>
            <a:lvl5pPr marL="1213247" indent="-203597"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cxnSp>
        <p:nvCxnSpPr>
          <p:cNvPr id="11" name="Gerader Verbinder 10"/>
          <p:cNvCxnSpPr/>
          <p:nvPr userDrawn="1"/>
        </p:nvCxnSpPr>
        <p:spPr>
          <a:xfrm>
            <a:off x="615421" y="946215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Inhaltsplatzhalter 4"/>
          <p:cNvSpPr>
            <a:spLocks noGrp="1"/>
          </p:cNvSpPr>
          <p:nvPr>
            <p:ph sz="quarter" idx="10"/>
          </p:nvPr>
        </p:nvSpPr>
        <p:spPr>
          <a:xfrm>
            <a:off x="649813" y="958915"/>
            <a:ext cx="8174037" cy="341709"/>
          </a:xfrm>
          <a:prstGeom prst="rect">
            <a:avLst/>
          </a:prstGeom>
        </p:spPr>
        <p:txBody>
          <a:bodyPr/>
          <a:lstStyle>
            <a:lvl1pPr marL="336947" indent="0">
              <a:buFontTx/>
              <a:buNone/>
              <a:defRPr sz="1500"/>
            </a:lvl1pPr>
            <a:lvl2pPr marL="342900" indent="0">
              <a:buFontTx/>
              <a:buNone/>
              <a:defRPr sz="1500"/>
            </a:lvl2pPr>
            <a:lvl3pPr marL="685800" indent="0">
              <a:buFontTx/>
              <a:buNone/>
              <a:defRPr sz="1500"/>
            </a:lvl3pPr>
            <a:lvl4pPr marL="1028700" indent="0">
              <a:buFontTx/>
              <a:buNone/>
              <a:defRPr sz="1500"/>
            </a:lvl4pPr>
            <a:lvl5pPr marL="1371600" indent="0">
              <a:buFontTx/>
              <a:buNone/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cxnSp>
        <p:nvCxnSpPr>
          <p:cNvPr id="18" name="Gerader Verbinder 17"/>
          <p:cNvCxnSpPr/>
          <p:nvPr userDrawn="1"/>
        </p:nvCxnSpPr>
        <p:spPr>
          <a:xfrm>
            <a:off x="649288" y="1300624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5386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83" y="629512"/>
            <a:ext cx="8174567" cy="316703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336947" indent="-336947">
              <a:defRPr sz="18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99" y="1441121"/>
            <a:ext cx="8174568" cy="3202355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1500"/>
            </a:lvl1pPr>
            <a:lvl2pPr marL="600075" indent="-257175">
              <a:spcBef>
                <a:spcPts val="225"/>
              </a:spcBef>
              <a:buFont typeface="Symbol" panose="05050102010706020507" pitchFamily="18" charset="2"/>
              <a:buChar char="-"/>
              <a:defRPr sz="1500"/>
            </a:lvl2pPr>
            <a:lvl3pPr marL="806054" indent="-202406">
              <a:buFont typeface="Symbol" panose="05050102010706020507" pitchFamily="18" charset="2"/>
              <a:buChar char="-"/>
              <a:defRPr sz="1350"/>
            </a:lvl3pPr>
            <a:lvl4pPr marL="1009650" indent="-203597">
              <a:defRPr sz="1500"/>
            </a:lvl4pPr>
            <a:lvl5pPr marL="1213247" indent="-203597"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cxnSp>
        <p:nvCxnSpPr>
          <p:cNvPr id="11" name="Gerader Verbinder 10"/>
          <p:cNvCxnSpPr/>
          <p:nvPr userDrawn="1"/>
        </p:nvCxnSpPr>
        <p:spPr>
          <a:xfrm>
            <a:off x="615421" y="946215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Inhaltsplatzhalter 4"/>
          <p:cNvSpPr>
            <a:spLocks noGrp="1"/>
          </p:cNvSpPr>
          <p:nvPr>
            <p:ph sz="quarter" idx="10"/>
          </p:nvPr>
        </p:nvSpPr>
        <p:spPr>
          <a:xfrm>
            <a:off x="649813" y="958915"/>
            <a:ext cx="8174037" cy="341709"/>
          </a:xfrm>
          <a:prstGeom prst="rect">
            <a:avLst/>
          </a:prstGeom>
        </p:spPr>
        <p:txBody>
          <a:bodyPr/>
          <a:lstStyle>
            <a:lvl1pPr marL="336947" indent="0">
              <a:buFontTx/>
              <a:buNone/>
              <a:defRPr sz="1500"/>
            </a:lvl1pPr>
            <a:lvl2pPr marL="342900" indent="0">
              <a:buFontTx/>
              <a:buNone/>
              <a:defRPr sz="1500"/>
            </a:lvl2pPr>
            <a:lvl3pPr marL="685800" indent="0">
              <a:buFontTx/>
              <a:buNone/>
              <a:defRPr sz="1500"/>
            </a:lvl3pPr>
            <a:lvl4pPr marL="1028700" indent="0">
              <a:buFontTx/>
              <a:buNone/>
              <a:defRPr sz="1500"/>
            </a:lvl4pPr>
            <a:lvl5pPr marL="1371600" indent="0">
              <a:buFontTx/>
              <a:buNone/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cxnSp>
        <p:nvCxnSpPr>
          <p:cNvPr id="18" name="Gerader Verbinder 17"/>
          <p:cNvCxnSpPr/>
          <p:nvPr userDrawn="1"/>
        </p:nvCxnSpPr>
        <p:spPr>
          <a:xfrm>
            <a:off x="649288" y="1300624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5915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83" y="629512"/>
            <a:ext cx="8174567" cy="316703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336947" indent="-336947">
              <a:defRPr sz="18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99" y="1441121"/>
            <a:ext cx="8174568" cy="3202355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1500"/>
            </a:lvl1pPr>
            <a:lvl2pPr marL="600075" indent="-257175">
              <a:spcBef>
                <a:spcPts val="225"/>
              </a:spcBef>
              <a:buFont typeface="Symbol" panose="05050102010706020507" pitchFamily="18" charset="2"/>
              <a:buChar char="-"/>
              <a:defRPr sz="1500"/>
            </a:lvl2pPr>
            <a:lvl3pPr marL="806054" indent="-202406">
              <a:buFont typeface="Symbol" panose="05050102010706020507" pitchFamily="18" charset="2"/>
              <a:buChar char="-"/>
              <a:defRPr sz="1350"/>
            </a:lvl3pPr>
            <a:lvl4pPr marL="1009650" indent="-203597">
              <a:defRPr sz="1500"/>
            </a:lvl4pPr>
            <a:lvl5pPr marL="1213247" indent="-203597"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cxnSp>
        <p:nvCxnSpPr>
          <p:cNvPr id="11" name="Gerader Verbinder 10"/>
          <p:cNvCxnSpPr/>
          <p:nvPr userDrawn="1"/>
        </p:nvCxnSpPr>
        <p:spPr>
          <a:xfrm>
            <a:off x="615421" y="946215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Inhaltsplatzhalter 4"/>
          <p:cNvSpPr>
            <a:spLocks noGrp="1"/>
          </p:cNvSpPr>
          <p:nvPr>
            <p:ph sz="quarter" idx="10"/>
          </p:nvPr>
        </p:nvSpPr>
        <p:spPr>
          <a:xfrm>
            <a:off x="649813" y="958915"/>
            <a:ext cx="8174037" cy="341709"/>
          </a:xfrm>
          <a:prstGeom prst="rect">
            <a:avLst/>
          </a:prstGeom>
        </p:spPr>
        <p:txBody>
          <a:bodyPr/>
          <a:lstStyle>
            <a:lvl1pPr marL="336947" indent="0">
              <a:buFontTx/>
              <a:buNone/>
              <a:defRPr sz="1500"/>
            </a:lvl1pPr>
            <a:lvl2pPr marL="342900" indent="0">
              <a:buFontTx/>
              <a:buNone/>
              <a:defRPr sz="1500"/>
            </a:lvl2pPr>
            <a:lvl3pPr marL="685800" indent="0">
              <a:buFontTx/>
              <a:buNone/>
              <a:defRPr sz="1500"/>
            </a:lvl3pPr>
            <a:lvl4pPr marL="1028700" indent="0">
              <a:buFontTx/>
              <a:buNone/>
              <a:defRPr sz="1500"/>
            </a:lvl4pPr>
            <a:lvl5pPr marL="1371600" indent="0">
              <a:buFontTx/>
              <a:buNone/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cxnSp>
        <p:nvCxnSpPr>
          <p:cNvPr id="18" name="Gerader Verbinder 17"/>
          <p:cNvCxnSpPr/>
          <p:nvPr userDrawn="1"/>
        </p:nvCxnSpPr>
        <p:spPr>
          <a:xfrm>
            <a:off x="649288" y="1300624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0364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83" y="629512"/>
            <a:ext cx="8174567" cy="316703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336947" indent="-336947">
              <a:defRPr sz="18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99" y="1441121"/>
            <a:ext cx="8174568" cy="3202355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1500"/>
            </a:lvl1pPr>
            <a:lvl2pPr marL="600075" indent="-257175">
              <a:spcBef>
                <a:spcPts val="225"/>
              </a:spcBef>
              <a:buFont typeface="Symbol" panose="05050102010706020507" pitchFamily="18" charset="2"/>
              <a:buChar char="-"/>
              <a:defRPr sz="1500"/>
            </a:lvl2pPr>
            <a:lvl3pPr marL="806054" indent="-202406">
              <a:buFont typeface="Symbol" panose="05050102010706020507" pitchFamily="18" charset="2"/>
              <a:buChar char="-"/>
              <a:defRPr sz="1350"/>
            </a:lvl3pPr>
            <a:lvl4pPr marL="1009650" indent="-203597">
              <a:defRPr sz="1500"/>
            </a:lvl4pPr>
            <a:lvl5pPr marL="1213247" indent="-203597"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cxnSp>
        <p:nvCxnSpPr>
          <p:cNvPr id="11" name="Gerader Verbinder 10"/>
          <p:cNvCxnSpPr/>
          <p:nvPr userDrawn="1"/>
        </p:nvCxnSpPr>
        <p:spPr>
          <a:xfrm>
            <a:off x="615421" y="946215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Inhaltsplatzhalter 4"/>
          <p:cNvSpPr>
            <a:spLocks noGrp="1"/>
          </p:cNvSpPr>
          <p:nvPr>
            <p:ph sz="quarter" idx="10"/>
          </p:nvPr>
        </p:nvSpPr>
        <p:spPr>
          <a:xfrm>
            <a:off x="649813" y="958915"/>
            <a:ext cx="8174037" cy="341709"/>
          </a:xfrm>
          <a:prstGeom prst="rect">
            <a:avLst/>
          </a:prstGeom>
        </p:spPr>
        <p:txBody>
          <a:bodyPr/>
          <a:lstStyle>
            <a:lvl1pPr marL="336947" indent="0">
              <a:buFontTx/>
              <a:buNone/>
              <a:defRPr sz="1500"/>
            </a:lvl1pPr>
            <a:lvl2pPr marL="342900" indent="0">
              <a:buFontTx/>
              <a:buNone/>
              <a:defRPr sz="1500"/>
            </a:lvl2pPr>
            <a:lvl3pPr marL="685800" indent="0">
              <a:buFontTx/>
              <a:buNone/>
              <a:defRPr sz="1500"/>
            </a:lvl3pPr>
            <a:lvl4pPr marL="1028700" indent="0">
              <a:buFontTx/>
              <a:buNone/>
              <a:defRPr sz="1500"/>
            </a:lvl4pPr>
            <a:lvl5pPr marL="1371600" indent="0">
              <a:buFontTx/>
              <a:buNone/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cxnSp>
        <p:nvCxnSpPr>
          <p:cNvPr id="18" name="Gerader Verbinder 17"/>
          <p:cNvCxnSpPr/>
          <p:nvPr userDrawn="1"/>
        </p:nvCxnSpPr>
        <p:spPr>
          <a:xfrm>
            <a:off x="649288" y="1300624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2356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83" y="629512"/>
            <a:ext cx="8174567" cy="316703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336947" indent="-336947">
              <a:defRPr sz="18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99" y="1441121"/>
            <a:ext cx="8174568" cy="3202355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1500"/>
            </a:lvl1pPr>
            <a:lvl2pPr marL="600075" indent="-257175">
              <a:spcBef>
                <a:spcPts val="225"/>
              </a:spcBef>
              <a:buFont typeface="Symbol" panose="05050102010706020507" pitchFamily="18" charset="2"/>
              <a:buChar char="-"/>
              <a:defRPr sz="1500"/>
            </a:lvl2pPr>
            <a:lvl3pPr marL="806054" indent="-202406">
              <a:buFont typeface="Symbol" panose="05050102010706020507" pitchFamily="18" charset="2"/>
              <a:buChar char="-"/>
              <a:defRPr sz="1350"/>
            </a:lvl3pPr>
            <a:lvl4pPr marL="1009650" indent="-203597">
              <a:defRPr sz="1500"/>
            </a:lvl4pPr>
            <a:lvl5pPr marL="1213247" indent="-203597"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cxnSp>
        <p:nvCxnSpPr>
          <p:cNvPr id="11" name="Gerader Verbinder 10"/>
          <p:cNvCxnSpPr/>
          <p:nvPr userDrawn="1"/>
        </p:nvCxnSpPr>
        <p:spPr>
          <a:xfrm>
            <a:off x="615421" y="946215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Inhaltsplatzhalter 4"/>
          <p:cNvSpPr>
            <a:spLocks noGrp="1"/>
          </p:cNvSpPr>
          <p:nvPr>
            <p:ph sz="quarter" idx="10"/>
          </p:nvPr>
        </p:nvSpPr>
        <p:spPr>
          <a:xfrm>
            <a:off x="649813" y="958915"/>
            <a:ext cx="8174037" cy="341709"/>
          </a:xfrm>
          <a:prstGeom prst="rect">
            <a:avLst/>
          </a:prstGeom>
        </p:spPr>
        <p:txBody>
          <a:bodyPr/>
          <a:lstStyle>
            <a:lvl1pPr marL="336947" indent="0">
              <a:buFontTx/>
              <a:buNone/>
              <a:defRPr sz="1500"/>
            </a:lvl1pPr>
            <a:lvl2pPr marL="342900" indent="0">
              <a:buFontTx/>
              <a:buNone/>
              <a:defRPr sz="1500"/>
            </a:lvl2pPr>
            <a:lvl3pPr marL="685800" indent="0">
              <a:buFontTx/>
              <a:buNone/>
              <a:defRPr sz="1500"/>
            </a:lvl3pPr>
            <a:lvl4pPr marL="1028700" indent="0">
              <a:buFontTx/>
              <a:buNone/>
              <a:defRPr sz="1500"/>
            </a:lvl4pPr>
            <a:lvl5pPr marL="1371600" indent="0">
              <a:buFontTx/>
              <a:buNone/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cxnSp>
        <p:nvCxnSpPr>
          <p:cNvPr id="18" name="Gerader Verbinder 17"/>
          <p:cNvCxnSpPr/>
          <p:nvPr userDrawn="1"/>
        </p:nvCxnSpPr>
        <p:spPr>
          <a:xfrm>
            <a:off x="649288" y="1300624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50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-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EBF98FB-2886-B941-8FDB-3481055A357B}"/>
              </a:ext>
            </a:extLst>
          </p:cNvPr>
          <p:cNvSpPr/>
          <p:nvPr userDrawn="1"/>
        </p:nvSpPr>
        <p:spPr>
          <a:xfrm>
            <a:off x="0" y="1238250"/>
            <a:ext cx="9144000" cy="37477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770AC922-6444-A942-98D8-039519360B1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40000" y="1491630"/>
            <a:ext cx="7992440" cy="3266370"/>
          </a:xfrm>
          <a:prstGeom prst="rect">
            <a:avLst/>
          </a:prstGeom>
        </p:spPr>
        <p:txBody>
          <a:bodyPr lIns="0" tIns="0" rIns="0" bIns="0"/>
          <a:lstStyle>
            <a:lvl1pPr marL="268288" indent="-261938">
              <a:lnSpc>
                <a:spcPct val="100000"/>
              </a:lnSpc>
              <a:spcBef>
                <a:spcPts val="600"/>
              </a:spcBef>
              <a:buFont typeface="Symbol" pitchFamily="2" charset="2"/>
              <a:buChar char="-"/>
              <a:tabLst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1338" indent="-261938">
              <a:spcBef>
                <a:spcPts val="600"/>
              </a:spcBef>
              <a:buFont typeface="Symbol" pitchFamily="2" charset="2"/>
              <a:buChar char="-"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66750" indent="-222250">
              <a:lnSpc>
                <a:spcPct val="100000"/>
              </a:lnSpc>
              <a:spcBef>
                <a:spcPts val="600"/>
              </a:spcBef>
              <a:buFont typeface="Symbol" pitchFamily="2" charset="2"/>
              <a:buChar char="-"/>
              <a:tabLst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69975" indent="-180975">
              <a:lnSpc>
                <a:spcPct val="100000"/>
              </a:lnSpc>
              <a:spcBef>
                <a:spcPts val="600"/>
              </a:spcBef>
              <a:buFont typeface="Symbol" pitchFamily="2" charset="2"/>
              <a:buChar char="-"/>
              <a:tabLst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1. Ebene 20pt.</a:t>
            </a:r>
          </a:p>
          <a:p>
            <a:pPr lvl="1"/>
            <a:r>
              <a:rPr lang="de-DE" dirty="0"/>
              <a:t>2. Ebene 18pt.</a:t>
            </a:r>
          </a:p>
          <a:p>
            <a:pPr lvl="2"/>
            <a:r>
              <a:rPr lang="de-DE" dirty="0"/>
              <a:t>3. Ebene 16pt.</a:t>
            </a:r>
          </a:p>
          <a:p>
            <a:pPr lvl="3"/>
            <a:r>
              <a:rPr lang="de-DE" dirty="0"/>
              <a:t>4. Ebene 14pt.</a:t>
            </a:r>
          </a:p>
          <a:p>
            <a:pPr lvl="3"/>
            <a:r>
              <a:rPr lang="de-DE" dirty="0"/>
              <a:t>4. Ebene</a:t>
            </a:r>
          </a:p>
          <a:p>
            <a:pPr lvl="3"/>
            <a:r>
              <a:rPr lang="de-DE" dirty="0"/>
              <a:t>4. Ebene</a:t>
            </a:r>
            <a:endParaRPr lang="de-CH" dirty="0"/>
          </a:p>
          <a:p>
            <a:pPr lvl="3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513486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83" y="629512"/>
            <a:ext cx="8174567" cy="316703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336947" indent="-336947">
              <a:defRPr sz="18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99" y="1441121"/>
            <a:ext cx="8174568" cy="3202355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1500"/>
            </a:lvl1pPr>
            <a:lvl2pPr marL="600075" indent="-257175">
              <a:spcBef>
                <a:spcPts val="225"/>
              </a:spcBef>
              <a:buFont typeface="Symbol" panose="05050102010706020507" pitchFamily="18" charset="2"/>
              <a:buChar char="-"/>
              <a:defRPr sz="1500"/>
            </a:lvl2pPr>
            <a:lvl3pPr marL="806054" indent="-202406">
              <a:buFont typeface="Symbol" panose="05050102010706020507" pitchFamily="18" charset="2"/>
              <a:buChar char="-"/>
              <a:defRPr sz="1350"/>
            </a:lvl3pPr>
            <a:lvl4pPr marL="1009650" indent="-203597">
              <a:defRPr sz="1500"/>
            </a:lvl4pPr>
            <a:lvl5pPr marL="1213247" indent="-203597"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cxnSp>
        <p:nvCxnSpPr>
          <p:cNvPr id="11" name="Gerader Verbinder 10"/>
          <p:cNvCxnSpPr/>
          <p:nvPr userDrawn="1"/>
        </p:nvCxnSpPr>
        <p:spPr>
          <a:xfrm>
            <a:off x="615421" y="946215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Inhaltsplatzhalter 4"/>
          <p:cNvSpPr>
            <a:spLocks noGrp="1"/>
          </p:cNvSpPr>
          <p:nvPr>
            <p:ph sz="quarter" idx="10"/>
          </p:nvPr>
        </p:nvSpPr>
        <p:spPr>
          <a:xfrm>
            <a:off x="649813" y="958915"/>
            <a:ext cx="8174037" cy="341709"/>
          </a:xfrm>
          <a:prstGeom prst="rect">
            <a:avLst/>
          </a:prstGeom>
        </p:spPr>
        <p:txBody>
          <a:bodyPr/>
          <a:lstStyle>
            <a:lvl1pPr marL="336947" indent="0">
              <a:buFontTx/>
              <a:buNone/>
              <a:defRPr sz="1500"/>
            </a:lvl1pPr>
            <a:lvl2pPr marL="342900" indent="0">
              <a:buFontTx/>
              <a:buNone/>
              <a:defRPr sz="1500"/>
            </a:lvl2pPr>
            <a:lvl3pPr marL="685800" indent="0">
              <a:buFontTx/>
              <a:buNone/>
              <a:defRPr sz="1500"/>
            </a:lvl3pPr>
            <a:lvl4pPr marL="1028700" indent="0">
              <a:buFontTx/>
              <a:buNone/>
              <a:defRPr sz="1500"/>
            </a:lvl4pPr>
            <a:lvl5pPr marL="1371600" indent="0">
              <a:buFontTx/>
              <a:buNone/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cxnSp>
        <p:nvCxnSpPr>
          <p:cNvPr id="18" name="Gerader Verbinder 17"/>
          <p:cNvCxnSpPr/>
          <p:nvPr userDrawn="1"/>
        </p:nvCxnSpPr>
        <p:spPr>
          <a:xfrm>
            <a:off x="649288" y="1300624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9897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83" y="629512"/>
            <a:ext cx="8174567" cy="316703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336947" indent="-336947">
              <a:defRPr sz="18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99" y="1441121"/>
            <a:ext cx="8174568" cy="3202355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1500"/>
            </a:lvl1pPr>
            <a:lvl2pPr marL="600075" indent="-257175">
              <a:spcBef>
                <a:spcPts val="225"/>
              </a:spcBef>
              <a:buFont typeface="Symbol" panose="05050102010706020507" pitchFamily="18" charset="2"/>
              <a:buChar char="-"/>
              <a:defRPr sz="1500"/>
            </a:lvl2pPr>
            <a:lvl3pPr marL="806054" indent="-202406">
              <a:buFont typeface="Symbol" panose="05050102010706020507" pitchFamily="18" charset="2"/>
              <a:buChar char="-"/>
              <a:defRPr sz="1350"/>
            </a:lvl3pPr>
            <a:lvl4pPr marL="1009650" indent="-203597">
              <a:defRPr sz="1500"/>
            </a:lvl4pPr>
            <a:lvl5pPr marL="1213247" indent="-203597"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cxnSp>
        <p:nvCxnSpPr>
          <p:cNvPr id="11" name="Gerader Verbinder 10"/>
          <p:cNvCxnSpPr/>
          <p:nvPr userDrawn="1"/>
        </p:nvCxnSpPr>
        <p:spPr>
          <a:xfrm>
            <a:off x="615421" y="946215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Inhaltsplatzhalter 4"/>
          <p:cNvSpPr>
            <a:spLocks noGrp="1"/>
          </p:cNvSpPr>
          <p:nvPr>
            <p:ph sz="quarter" idx="10"/>
          </p:nvPr>
        </p:nvSpPr>
        <p:spPr>
          <a:xfrm>
            <a:off x="649813" y="958915"/>
            <a:ext cx="8174037" cy="341709"/>
          </a:xfrm>
          <a:prstGeom prst="rect">
            <a:avLst/>
          </a:prstGeom>
        </p:spPr>
        <p:txBody>
          <a:bodyPr/>
          <a:lstStyle>
            <a:lvl1pPr marL="336947" indent="0">
              <a:buFontTx/>
              <a:buNone/>
              <a:defRPr sz="1500"/>
            </a:lvl1pPr>
            <a:lvl2pPr marL="342900" indent="0">
              <a:buFontTx/>
              <a:buNone/>
              <a:defRPr sz="1500"/>
            </a:lvl2pPr>
            <a:lvl3pPr marL="685800" indent="0">
              <a:buFontTx/>
              <a:buNone/>
              <a:defRPr sz="1500"/>
            </a:lvl3pPr>
            <a:lvl4pPr marL="1028700" indent="0">
              <a:buFontTx/>
              <a:buNone/>
              <a:defRPr sz="1500"/>
            </a:lvl4pPr>
            <a:lvl5pPr marL="1371600" indent="0">
              <a:buFontTx/>
              <a:buNone/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cxnSp>
        <p:nvCxnSpPr>
          <p:cNvPr id="18" name="Gerader Verbinder 17"/>
          <p:cNvCxnSpPr/>
          <p:nvPr userDrawn="1"/>
        </p:nvCxnSpPr>
        <p:spPr>
          <a:xfrm>
            <a:off x="649288" y="1300624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8654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83" y="629512"/>
            <a:ext cx="8174567" cy="316703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336947" indent="-336947">
              <a:defRPr sz="18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99" y="1441121"/>
            <a:ext cx="8174568" cy="3202355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1500"/>
            </a:lvl1pPr>
            <a:lvl2pPr marL="600075" indent="-257175">
              <a:spcBef>
                <a:spcPts val="225"/>
              </a:spcBef>
              <a:buFont typeface="Symbol" panose="05050102010706020507" pitchFamily="18" charset="2"/>
              <a:buChar char="-"/>
              <a:defRPr sz="1500"/>
            </a:lvl2pPr>
            <a:lvl3pPr marL="806054" indent="-202406">
              <a:buFont typeface="Symbol" panose="05050102010706020507" pitchFamily="18" charset="2"/>
              <a:buChar char="-"/>
              <a:defRPr sz="1350"/>
            </a:lvl3pPr>
            <a:lvl4pPr marL="1009650" indent="-203597">
              <a:defRPr sz="1500"/>
            </a:lvl4pPr>
            <a:lvl5pPr marL="1213247" indent="-203597"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cxnSp>
        <p:nvCxnSpPr>
          <p:cNvPr id="11" name="Gerader Verbinder 10"/>
          <p:cNvCxnSpPr/>
          <p:nvPr userDrawn="1"/>
        </p:nvCxnSpPr>
        <p:spPr>
          <a:xfrm>
            <a:off x="615421" y="946215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Inhaltsplatzhalter 4"/>
          <p:cNvSpPr>
            <a:spLocks noGrp="1"/>
          </p:cNvSpPr>
          <p:nvPr>
            <p:ph sz="quarter" idx="10"/>
          </p:nvPr>
        </p:nvSpPr>
        <p:spPr>
          <a:xfrm>
            <a:off x="649813" y="958915"/>
            <a:ext cx="8174037" cy="341709"/>
          </a:xfrm>
          <a:prstGeom prst="rect">
            <a:avLst/>
          </a:prstGeom>
        </p:spPr>
        <p:txBody>
          <a:bodyPr/>
          <a:lstStyle>
            <a:lvl1pPr marL="336947" indent="0">
              <a:buFontTx/>
              <a:buNone/>
              <a:defRPr sz="1500"/>
            </a:lvl1pPr>
            <a:lvl2pPr marL="342900" indent="0">
              <a:buFontTx/>
              <a:buNone/>
              <a:defRPr sz="1500"/>
            </a:lvl2pPr>
            <a:lvl3pPr marL="685800" indent="0">
              <a:buFontTx/>
              <a:buNone/>
              <a:defRPr sz="1500"/>
            </a:lvl3pPr>
            <a:lvl4pPr marL="1028700" indent="0">
              <a:buFontTx/>
              <a:buNone/>
              <a:defRPr sz="1500"/>
            </a:lvl4pPr>
            <a:lvl5pPr marL="1371600" indent="0">
              <a:buFontTx/>
              <a:buNone/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cxnSp>
        <p:nvCxnSpPr>
          <p:cNvPr id="18" name="Gerader Verbinder 17"/>
          <p:cNvCxnSpPr/>
          <p:nvPr userDrawn="1"/>
        </p:nvCxnSpPr>
        <p:spPr>
          <a:xfrm>
            <a:off x="649288" y="1300624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7027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83" y="629512"/>
            <a:ext cx="8174567" cy="316703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336947" indent="-336947">
              <a:defRPr sz="18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99" y="1441121"/>
            <a:ext cx="8174568" cy="3202355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1500"/>
            </a:lvl1pPr>
            <a:lvl2pPr marL="600075" indent="-257175">
              <a:spcBef>
                <a:spcPts val="225"/>
              </a:spcBef>
              <a:buFont typeface="Symbol" panose="05050102010706020507" pitchFamily="18" charset="2"/>
              <a:buChar char="-"/>
              <a:defRPr sz="1500"/>
            </a:lvl2pPr>
            <a:lvl3pPr marL="806054" indent="-202406">
              <a:buFont typeface="Symbol" panose="05050102010706020507" pitchFamily="18" charset="2"/>
              <a:buChar char="-"/>
              <a:defRPr sz="1350"/>
            </a:lvl3pPr>
            <a:lvl4pPr marL="1009650" indent="-203597">
              <a:defRPr sz="1500"/>
            </a:lvl4pPr>
            <a:lvl5pPr marL="1213247" indent="-203597"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cxnSp>
        <p:nvCxnSpPr>
          <p:cNvPr id="11" name="Gerader Verbinder 10"/>
          <p:cNvCxnSpPr/>
          <p:nvPr userDrawn="1"/>
        </p:nvCxnSpPr>
        <p:spPr>
          <a:xfrm>
            <a:off x="615421" y="946215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Inhaltsplatzhalter 4"/>
          <p:cNvSpPr>
            <a:spLocks noGrp="1"/>
          </p:cNvSpPr>
          <p:nvPr>
            <p:ph sz="quarter" idx="10"/>
          </p:nvPr>
        </p:nvSpPr>
        <p:spPr>
          <a:xfrm>
            <a:off x="649813" y="958915"/>
            <a:ext cx="8174037" cy="341709"/>
          </a:xfrm>
          <a:prstGeom prst="rect">
            <a:avLst/>
          </a:prstGeom>
        </p:spPr>
        <p:txBody>
          <a:bodyPr/>
          <a:lstStyle>
            <a:lvl1pPr marL="336947" indent="0">
              <a:buFontTx/>
              <a:buNone/>
              <a:defRPr sz="1500"/>
            </a:lvl1pPr>
            <a:lvl2pPr marL="342900" indent="0">
              <a:buFontTx/>
              <a:buNone/>
              <a:defRPr sz="1500"/>
            </a:lvl2pPr>
            <a:lvl3pPr marL="685800" indent="0">
              <a:buFontTx/>
              <a:buNone/>
              <a:defRPr sz="1500"/>
            </a:lvl3pPr>
            <a:lvl4pPr marL="1028700" indent="0">
              <a:buFontTx/>
              <a:buNone/>
              <a:defRPr sz="1500"/>
            </a:lvl4pPr>
            <a:lvl5pPr marL="1371600" indent="0">
              <a:buFontTx/>
              <a:buNone/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cxnSp>
        <p:nvCxnSpPr>
          <p:cNvPr id="18" name="Gerader Verbinder 17"/>
          <p:cNvCxnSpPr/>
          <p:nvPr userDrawn="1"/>
        </p:nvCxnSpPr>
        <p:spPr>
          <a:xfrm>
            <a:off x="649288" y="1300624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780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83" y="629512"/>
            <a:ext cx="8174567" cy="316703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336947" indent="-336947">
              <a:defRPr sz="18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99" y="1441121"/>
            <a:ext cx="8174568" cy="3202355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1500"/>
            </a:lvl1pPr>
            <a:lvl2pPr marL="600075" indent="-257175">
              <a:spcBef>
                <a:spcPts val="225"/>
              </a:spcBef>
              <a:buFont typeface="Symbol" panose="05050102010706020507" pitchFamily="18" charset="2"/>
              <a:buChar char="-"/>
              <a:defRPr sz="1500"/>
            </a:lvl2pPr>
            <a:lvl3pPr marL="806054" indent="-202406">
              <a:buFont typeface="Symbol" panose="05050102010706020507" pitchFamily="18" charset="2"/>
              <a:buChar char="-"/>
              <a:defRPr sz="1350"/>
            </a:lvl3pPr>
            <a:lvl4pPr marL="1009650" indent="-203597">
              <a:defRPr sz="1500"/>
            </a:lvl4pPr>
            <a:lvl5pPr marL="1213247" indent="-203597"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cxnSp>
        <p:nvCxnSpPr>
          <p:cNvPr id="11" name="Gerader Verbinder 10"/>
          <p:cNvCxnSpPr/>
          <p:nvPr userDrawn="1"/>
        </p:nvCxnSpPr>
        <p:spPr>
          <a:xfrm>
            <a:off x="615421" y="946215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Inhaltsplatzhalter 4"/>
          <p:cNvSpPr>
            <a:spLocks noGrp="1"/>
          </p:cNvSpPr>
          <p:nvPr>
            <p:ph sz="quarter" idx="10"/>
          </p:nvPr>
        </p:nvSpPr>
        <p:spPr>
          <a:xfrm>
            <a:off x="649813" y="958915"/>
            <a:ext cx="8174037" cy="341709"/>
          </a:xfrm>
          <a:prstGeom prst="rect">
            <a:avLst/>
          </a:prstGeom>
        </p:spPr>
        <p:txBody>
          <a:bodyPr/>
          <a:lstStyle>
            <a:lvl1pPr marL="336947" indent="0">
              <a:buFontTx/>
              <a:buNone/>
              <a:defRPr sz="1500"/>
            </a:lvl1pPr>
            <a:lvl2pPr marL="342900" indent="0">
              <a:buFontTx/>
              <a:buNone/>
              <a:defRPr sz="1500"/>
            </a:lvl2pPr>
            <a:lvl3pPr marL="685800" indent="0">
              <a:buFontTx/>
              <a:buNone/>
              <a:defRPr sz="1500"/>
            </a:lvl3pPr>
            <a:lvl4pPr marL="1028700" indent="0">
              <a:buFontTx/>
              <a:buNone/>
              <a:defRPr sz="1500"/>
            </a:lvl4pPr>
            <a:lvl5pPr marL="1371600" indent="0">
              <a:buFontTx/>
              <a:buNone/>
              <a:defRPr sz="1500"/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cxnSp>
        <p:nvCxnSpPr>
          <p:cNvPr id="18" name="Gerader Verbinder 17"/>
          <p:cNvCxnSpPr/>
          <p:nvPr userDrawn="1"/>
        </p:nvCxnSpPr>
        <p:spPr>
          <a:xfrm>
            <a:off x="649288" y="1300624"/>
            <a:ext cx="820842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8919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1588" y="114300"/>
          <a:ext cx="7313612" cy="4970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Image" r:id="rId3" imgW="7314286" imgH="6628571" progId="">
                  <p:embed/>
                </p:oleObj>
              </mc:Choice>
              <mc:Fallback>
                <p:oleObj name="Image" r:id="rId3" imgW="7314286" imgH="6628571" progId="">
                  <p:embed/>
                  <p:pic>
                    <p:nvPicPr>
                      <p:cNvPr id="513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14300"/>
                        <a:ext cx="7313612" cy="49708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7305675" y="1295400"/>
            <a:ext cx="1835150" cy="3589735"/>
          </a:xfrm>
          <a:prstGeom prst="rect">
            <a:avLst/>
          </a:prstGeom>
          <a:solidFill>
            <a:srgbClr val="B3CCE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 sz="1350" dirty="0">
              <a:solidFill>
                <a:srgbClr val="BED3EA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" y="1295400"/>
            <a:ext cx="7305675" cy="358973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 sz="1350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539751" y="2482454"/>
            <a:ext cx="6621463" cy="13144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CH"/>
              <a:t>Master-Untertitelformat bearbeiten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43951" y="4911329"/>
            <a:ext cx="360363" cy="161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6DCD5B-F8A8-4481-B99A-0A5802724687}" type="slidenum">
              <a:rPr lang="de-CH"/>
              <a:pPr/>
              <a:t>‹Nr.›</a:t>
            </a:fld>
            <a:endParaRPr lang="de-CH" sz="1050" dirty="0">
              <a:latin typeface="Times"/>
            </a:endParaRPr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37476" y="80963"/>
            <a:ext cx="1306513" cy="754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872644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6988" y="242888"/>
            <a:ext cx="7461250" cy="410369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285876" y="1087042"/>
            <a:ext cx="7472363" cy="3583781"/>
          </a:xfrm>
        </p:spPr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068127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6988" y="242888"/>
            <a:ext cx="7461250" cy="410369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285875" y="1087042"/>
            <a:ext cx="3659188" cy="3583781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97464" y="1087042"/>
            <a:ext cx="3660775" cy="3583781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337763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CH" dirty="0"/>
              <a:t>Titelmasterformat durch Klicken bearbeiten</a:t>
            </a:r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13" name="Fußzeilenplatzhalter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CH" dirty="0"/>
              <a:t>Seite </a:t>
            </a:r>
            <a:fld id="{EDDC11C6-C89D-4652-9A01-AD193EF64585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383931" y="1194198"/>
            <a:ext cx="8408377" cy="3402806"/>
          </a:xfrm>
        </p:spPr>
        <p:txBody>
          <a:bodyPr/>
          <a:lstStyle/>
          <a:p>
            <a:pPr lvl="0"/>
            <a:r>
              <a:rPr lang="de-CH" dirty="0"/>
              <a:t>Textmasterformat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  <a:p>
            <a:pPr lvl="4"/>
            <a:r>
              <a:rPr lang="de-CH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666681820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e Standard-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EBF98FB-2886-B941-8FDB-3481055A357B}"/>
              </a:ext>
            </a:extLst>
          </p:cNvPr>
          <p:cNvSpPr/>
          <p:nvPr userDrawn="1"/>
        </p:nvSpPr>
        <p:spPr>
          <a:xfrm>
            <a:off x="0" y="1238250"/>
            <a:ext cx="9144000" cy="37477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770AC922-6444-A942-98D8-039519360B14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540000" y="1491630"/>
            <a:ext cx="3796800" cy="3266370"/>
          </a:xfrm>
          <a:prstGeom prst="rect">
            <a:avLst/>
          </a:prstGeom>
        </p:spPr>
        <p:txBody>
          <a:bodyPr lIns="0" tIns="0" rIns="0" bIns="0"/>
          <a:lstStyle>
            <a:lvl1pPr marL="268288" indent="-261938">
              <a:lnSpc>
                <a:spcPct val="100000"/>
              </a:lnSpc>
              <a:spcBef>
                <a:spcPts val="600"/>
              </a:spcBef>
              <a:buFont typeface="Symbol" pitchFamily="2" charset="2"/>
              <a:buChar char="-"/>
              <a:tabLst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1338" indent="-261938">
              <a:spcBef>
                <a:spcPts val="600"/>
              </a:spcBef>
              <a:buFont typeface="Symbol" pitchFamily="2" charset="2"/>
              <a:buChar char="-"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66750" indent="-222250">
              <a:lnSpc>
                <a:spcPct val="100000"/>
              </a:lnSpc>
              <a:spcBef>
                <a:spcPts val="600"/>
              </a:spcBef>
              <a:buFont typeface="Symbol" pitchFamily="2" charset="2"/>
              <a:buChar char="-"/>
              <a:tabLst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69975" indent="-180975">
              <a:lnSpc>
                <a:spcPct val="100000"/>
              </a:lnSpc>
              <a:spcBef>
                <a:spcPts val="600"/>
              </a:spcBef>
              <a:buFont typeface="Symbol" pitchFamily="2" charset="2"/>
              <a:buChar char="-"/>
              <a:tabLst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1. Ebene 20pt.</a:t>
            </a:r>
          </a:p>
          <a:p>
            <a:pPr lvl="1"/>
            <a:r>
              <a:rPr lang="de-DE" dirty="0"/>
              <a:t>2. Ebene 18pt.</a:t>
            </a:r>
          </a:p>
          <a:p>
            <a:pPr lvl="2"/>
            <a:r>
              <a:rPr lang="de-DE" dirty="0"/>
              <a:t>3. Ebene 16pt.</a:t>
            </a:r>
          </a:p>
          <a:p>
            <a:pPr lvl="3"/>
            <a:r>
              <a:rPr lang="de-DE" dirty="0"/>
              <a:t>4. Ebene 14pt.</a:t>
            </a:r>
          </a:p>
          <a:p>
            <a:pPr lvl="3"/>
            <a:r>
              <a:rPr lang="de-DE" dirty="0"/>
              <a:t>4. Ebene</a:t>
            </a:r>
          </a:p>
          <a:p>
            <a:pPr lvl="3"/>
            <a:r>
              <a:rPr lang="de-DE" dirty="0"/>
              <a:t>4. Ebene</a:t>
            </a:r>
            <a:endParaRPr lang="de-CH" dirty="0"/>
          </a:p>
          <a:p>
            <a:pPr lvl="3"/>
            <a:endParaRPr lang="de-CH" dirty="0"/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770AC922-6444-A942-98D8-039519360B14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4876800" y="1498099"/>
            <a:ext cx="3796800" cy="3266370"/>
          </a:xfrm>
          <a:prstGeom prst="rect">
            <a:avLst/>
          </a:prstGeom>
        </p:spPr>
        <p:txBody>
          <a:bodyPr lIns="0" tIns="0" rIns="0" bIns="0"/>
          <a:lstStyle>
            <a:lvl1pPr marL="268288" indent="-261938">
              <a:lnSpc>
                <a:spcPct val="100000"/>
              </a:lnSpc>
              <a:spcBef>
                <a:spcPts val="600"/>
              </a:spcBef>
              <a:buFont typeface="Symbol" pitchFamily="2" charset="2"/>
              <a:buChar char="-"/>
              <a:tabLst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1338" indent="-261938">
              <a:spcBef>
                <a:spcPts val="600"/>
              </a:spcBef>
              <a:buFont typeface="Symbol" pitchFamily="2" charset="2"/>
              <a:buChar char="-"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66750" indent="-222250">
              <a:lnSpc>
                <a:spcPct val="100000"/>
              </a:lnSpc>
              <a:spcBef>
                <a:spcPts val="600"/>
              </a:spcBef>
              <a:buFont typeface="Symbol" pitchFamily="2" charset="2"/>
              <a:buChar char="-"/>
              <a:tabLst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69975" indent="-180975">
              <a:lnSpc>
                <a:spcPct val="100000"/>
              </a:lnSpc>
              <a:spcBef>
                <a:spcPts val="600"/>
              </a:spcBef>
              <a:buFont typeface="Symbol" pitchFamily="2" charset="2"/>
              <a:buChar char="-"/>
              <a:tabLst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1. Ebene 20pt.</a:t>
            </a:r>
          </a:p>
          <a:p>
            <a:pPr lvl="1"/>
            <a:r>
              <a:rPr lang="de-DE" dirty="0"/>
              <a:t>2. Ebene 18pt.</a:t>
            </a:r>
          </a:p>
          <a:p>
            <a:pPr lvl="2"/>
            <a:r>
              <a:rPr lang="de-DE"/>
              <a:t>3. Ebene 16pt.</a:t>
            </a:r>
            <a:endParaRPr lang="de-DE" dirty="0"/>
          </a:p>
          <a:p>
            <a:pPr lvl="3"/>
            <a:r>
              <a:rPr lang="de-DE"/>
              <a:t>4. Ebene 14pt</a:t>
            </a:r>
            <a:r>
              <a:rPr lang="de-DE" dirty="0"/>
              <a:t>.</a:t>
            </a:r>
          </a:p>
          <a:p>
            <a:pPr lvl="3"/>
            <a:r>
              <a:rPr lang="de-DE"/>
              <a:t>4. </a:t>
            </a:r>
            <a:r>
              <a:rPr lang="de-DE" dirty="0"/>
              <a:t>Ebene</a:t>
            </a:r>
          </a:p>
          <a:p>
            <a:pPr lvl="3"/>
            <a:r>
              <a:rPr lang="de-DE"/>
              <a:t>4. </a:t>
            </a:r>
            <a:r>
              <a:rPr lang="de-DE" dirty="0"/>
              <a:t>Ebene</a:t>
            </a:r>
            <a:endParaRPr lang="de-CH" dirty="0"/>
          </a:p>
          <a:p>
            <a:pPr lvl="3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43211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e Standard-Folie mit zwei Auss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EBF98FB-2886-B941-8FDB-3481055A357B}"/>
              </a:ext>
            </a:extLst>
          </p:cNvPr>
          <p:cNvSpPr/>
          <p:nvPr userDrawn="1"/>
        </p:nvSpPr>
        <p:spPr>
          <a:xfrm>
            <a:off x="0" y="1238250"/>
            <a:ext cx="9144000" cy="37477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Textplatzhalter 16">
            <a:extLst>
              <a:ext uri="{FF2B5EF4-FFF2-40B4-BE49-F238E27FC236}">
                <a16:creationId xmlns:a16="http://schemas.microsoft.com/office/drawing/2014/main" id="{723164D8-30C4-CA40-B858-A93802E24BA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1491630"/>
            <a:ext cx="3726000" cy="18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Aussage 1: Arial Fett 16pt.</a:t>
            </a:r>
          </a:p>
        </p:txBody>
      </p:sp>
      <p:sp>
        <p:nvSpPr>
          <p:cNvPr id="9" name="Textplatzhalter 16">
            <a:extLst>
              <a:ext uri="{FF2B5EF4-FFF2-40B4-BE49-F238E27FC236}">
                <a16:creationId xmlns:a16="http://schemas.microsoft.com/office/drawing/2014/main" id="{B040411C-234A-814D-906D-923A34543F9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0000" y="1761630"/>
            <a:ext cx="3726000" cy="3042368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err="1"/>
              <a:t>Fliesstext</a:t>
            </a:r>
            <a:r>
              <a:rPr lang="de-DE" dirty="0"/>
              <a:t> 1: </a:t>
            </a:r>
            <a:r>
              <a:rPr lang="de-DE"/>
              <a:t>Arial 16pt</a:t>
            </a:r>
            <a:r>
              <a:rPr lang="de-DE" dirty="0"/>
              <a:t>.</a:t>
            </a:r>
          </a:p>
        </p:txBody>
      </p:sp>
      <p:sp>
        <p:nvSpPr>
          <p:cNvPr id="10" name="Textplatzhalter 16">
            <a:extLst>
              <a:ext uri="{FF2B5EF4-FFF2-40B4-BE49-F238E27FC236}">
                <a16:creationId xmlns:a16="http://schemas.microsoft.com/office/drawing/2014/main" id="{BA9C34C3-74C1-1046-BC15-F9C16906BAF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878000" y="1491630"/>
            <a:ext cx="3726000" cy="18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Aussage 2: Arial Fett 16pt.</a:t>
            </a:r>
          </a:p>
        </p:txBody>
      </p:sp>
      <p:sp>
        <p:nvSpPr>
          <p:cNvPr id="11" name="Textplatzhalter 16">
            <a:extLst>
              <a:ext uri="{FF2B5EF4-FFF2-40B4-BE49-F238E27FC236}">
                <a16:creationId xmlns:a16="http://schemas.microsoft.com/office/drawing/2014/main" id="{4D60A118-8FB6-A640-B56D-40FCAF7BFBF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878000" y="1761630"/>
            <a:ext cx="3726000" cy="3042368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0"/>
              </a:spcBef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err="1"/>
              <a:t>Fliesstext</a:t>
            </a:r>
            <a:r>
              <a:rPr lang="de-DE" dirty="0"/>
              <a:t> 2: </a:t>
            </a:r>
            <a:r>
              <a:rPr lang="de-DE"/>
              <a:t>Arial 16pt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1204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-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EBF98FB-2886-B941-8FDB-3481055A357B}"/>
              </a:ext>
            </a:extLst>
          </p:cNvPr>
          <p:cNvSpPr/>
          <p:nvPr userDrawn="1"/>
        </p:nvSpPr>
        <p:spPr>
          <a:xfrm>
            <a:off x="0" y="1238250"/>
            <a:ext cx="5652000" cy="37477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EBF98FB-2886-B941-8FDB-3481055A357B}"/>
              </a:ext>
            </a:extLst>
          </p:cNvPr>
          <p:cNvSpPr/>
          <p:nvPr userDrawn="1"/>
        </p:nvSpPr>
        <p:spPr>
          <a:xfrm>
            <a:off x="5652000" y="1238250"/>
            <a:ext cx="3492000" cy="37477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770AC922-6444-A942-98D8-039519360B14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540000" y="1491630"/>
            <a:ext cx="4968104" cy="3266370"/>
          </a:xfrm>
          <a:prstGeom prst="rect">
            <a:avLst/>
          </a:prstGeom>
        </p:spPr>
        <p:txBody>
          <a:bodyPr lIns="0" tIns="0" rIns="0" bIns="0"/>
          <a:lstStyle>
            <a:lvl1pPr marL="268288" indent="-261938">
              <a:lnSpc>
                <a:spcPct val="100000"/>
              </a:lnSpc>
              <a:spcBef>
                <a:spcPts val="600"/>
              </a:spcBef>
              <a:buFont typeface="Symbol" pitchFamily="2" charset="2"/>
              <a:buChar char="-"/>
              <a:tabLst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1338" indent="-261938">
              <a:spcBef>
                <a:spcPts val="600"/>
              </a:spcBef>
              <a:buFont typeface="Symbol" pitchFamily="2" charset="2"/>
              <a:buChar char="-"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66750" indent="-222250">
              <a:lnSpc>
                <a:spcPct val="100000"/>
              </a:lnSpc>
              <a:spcBef>
                <a:spcPts val="600"/>
              </a:spcBef>
              <a:buFont typeface="Symbol" pitchFamily="2" charset="2"/>
              <a:buChar char="-"/>
              <a:tabLst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69975" indent="-180975">
              <a:lnSpc>
                <a:spcPct val="100000"/>
              </a:lnSpc>
              <a:spcBef>
                <a:spcPts val="600"/>
              </a:spcBef>
              <a:buFont typeface="Symbol" pitchFamily="2" charset="2"/>
              <a:buChar char="-"/>
              <a:tabLst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1. Ebene 20pt.</a:t>
            </a:r>
          </a:p>
          <a:p>
            <a:pPr lvl="1"/>
            <a:r>
              <a:rPr lang="de-DE" dirty="0"/>
              <a:t>2. Ebene 18pt.</a:t>
            </a:r>
          </a:p>
          <a:p>
            <a:pPr lvl="2"/>
            <a:r>
              <a:rPr lang="de-DE"/>
              <a:t>3. Ebene 16pt.</a:t>
            </a:r>
            <a:endParaRPr lang="de-DE" dirty="0"/>
          </a:p>
          <a:p>
            <a:pPr lvl="3"/>
            <a:r>
              <a:rPr lang="de-DE"/>
              <a:t>4. Ebene 14pt</a:t>
            </a:r>
            <a:r>
              <a:rPr lang="de-DE" dirty="0"/>
              <a:t>.</a:t>
            </a:r>
          </a:p>
          <a:p>
            <a:pPr lvl="3"/>
            <a:r>
              <a:rPr lang="de-DE"/>
              <a:t>4. </a:t>
            </a:r>
            <a:r>
              <a:rPr lang="de-DE" dirty="0"/>
              <a:t>Ebene</a:t>
            </a:r>
          </a:p>
          <a:p>
            <a:pPr lvl="3"/>
            <a:r>
              <a:rPr lang="de-DE"/>
              <a:t>4. </a:t>
            </a:r>
            <a:r>
              <a:rPr lang="de-DE" dirty="0"/>
              <a:t>Ebene</a:t>
            </a:r>
            <a:endParaRPr lang="de-CH" dirty="0"/>
          </a:p>
          <a:p>
            <a:pPr lvl="3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16125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EBF98FB-2886-B941-8FDB-3481055A357B}"/>
              </a:ext>
            </a:extLst>
          </p:cNvPr>
          <p:cNvSpPr/>
          <p:nvPr userDrawn="1"/>
        </p:nvSpPr>
        <p:spPr>
          <a:xfrm>
            <a:off x="0" y="1238250"/>
            <a:ext cx="9144000" cy="37477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83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-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2">
            <a:extLst>
              <a:ext uri="{FF2B5EF4-FFF2-40B4-BE49-F238E27FC236}">
                <a16:creationId xmlns:a16="http://schemas.microsoft.com/office/drawing/2014/main" id="{4A7E35E8-11B1-964A-B3B7-ABCDE11750B9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540000" y="1170000"/>
            <a:ext cx="7020000" cy="41036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914377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Titel B (Arial 28pt., schwarz, max. 1 Zeile) 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81FC3BBB-A060-D84D-A85B-A61AE52B9CE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0000" y="2190750"/>
            <a:ext cx="3727200" cy="26100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377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Inhalt Nr. 1: </a:t>
            </a:r>
            <a:r>
              <a:rPr lang="de-DE"/>
              <a:t>Arial 20pt</a:t>
            </a:r>
            <a:r>
              <a:rPr lang="de-DE" dirty="0"/>
              <a:t>.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Inhalt Nr. 2</a:t>
            </a:r>
          </a:p>
        </p:txBody>
      </p:sp>
      <p:sp>
        <p:nvSpPr>
          <p:cNvPr id="14" name="Textplatzhalter 10">
            <a:extLst>
              <a:ext uri="{FF2B5EF4-FFF2-40B4-BE49-F238E27FC236}">
                <a16:creationId xmlns:a16="http://schemas.microsoft.com/office/drawing/2014/main" id="{B236500E-83E7-924C-AF0B-0F29C91C1A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78000" y="2190750"/>
            <a:ext cx="3727200" cy="26100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377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Inhalt Nr. 3: </a:t>
            </a:r>
            <a:r>
              <a:rPr lang="de-DE"/>
              <a:t>Arial 20pt</a:t>
            </a:r>
            <a:r>
              <a:rPr lang="de-DE" dirty="0"/>
              <a:t>.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Inhalt Nr. 4</a:t>
            </a:r>
          </a:p>
          <a:p>
            <a:pPr lvl="0"/>
            <a:endParaRPr lang="de-DE" dirty="0"/>
          </a:p>
        </p:txBody>
      </p:sp>
      <p:sp>
        <p:nvSpPr>
          <p:cNvPr id="10" name="Titelplatzhalter 14">
            <a:extLst>
              <a:ext uri="{FF2B5EF4-FFF2-40B4-BE49-F238E27FC236}">
                <a16:creationId xmlns:a16="http://schemas.microsoft.com/office/drawing/2014/main" id="{F49DC73E-0ADC-CB4B-B483-695B44661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680400"/>
            <a:ext cx="7020000" cy="41036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>
              <a:defRPr/>
            </a:lvl1pPr>
          </a:lstStyle>
          <a:p>
            <a:r>
              <a:rPr lang="de-DE" dirty="0"/>
              <a:t>Titel A (Arial 28pt., rot, max. 1 Zeile) </a:t>
            </a:r>
          </a:p>
        </p:txBody>
      </p:sp>
    </p:spTree>
    <p:extLst>
      <p:ext uri="{BB962C8B-B14F-4D97-AF65-F5344CB8AC3E}">
        <p14:creationId xmlns:p14="http://schemas.microsoft.com/office/powerpoint/2010/main" val="21168663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93413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6401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platzhalter 14">
            <a:extLst>
              <a:ext uri="{FF2B5EF4-FFF2-40B4-BE49-F238E27FC236}">
                <a16:creationId xmlns:a16="http://schemas.microsoft.com/office/drawing/2014/main" id="{E756D428-BAD7-3447-9927-B6A9FCF07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676800"/>
            <a:ext cx="7020000" cy="41036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/>
          <a:p>
            <a:r>
              <a:rPr lang="de-DE" dirty="0"/>
              <a:t>Titel A (Arial 28pt., rot, max. 1 Zeile) 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EBF98FB-2886-B941-8FDB-3481055A357B}"/>
              </a:ext>
            </a:extLst>
          </p:cNvPr>
          <p:cNvSpPr/>
          <p:nvPr userDrawn="1"/>
        </p:nvSpPr>
        <p:spPr>
          <a:xfrm>
            <a:off x="0" y="1925998"/>
            <a:ext cx="9144000" cy="306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6" name="Bild 5">
            <a:extLst>
              <a:ext uri="{FF2B5EF4-FFF2-40B4-BE49-F238E27FC236}">
                <a16:creationId xmlns:a16="http://schemas.microsoft.com/office/drawing/2014/main" id="{F06A9DEA-0FB9-8F47-9F85-6FBBED932B69}"/>
              </a:ext>
            </a:extLst>
          </p:cNvPr>
          <p:cNvPicPr>
            <a:picLocks noGrp="1" noSelect="1" noRot="1" noMove="1" noResize="1" noEditPoints="1" noAdjustHandles="1" noChangeArrowheads="1" noChangeShapeType="1"/>
          </p:cNvPicPr>
          <p:nvPr userDrawn="1">
            <p:custDataLst>
              <p:tags r:id="rId30"/>
            </p:custDataLst>
          </p:nvPr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00" y="0"/>
            <a:ext cx="1256538" cy="1006094"/>
          </a:xfrm>
          <a:prstGeom prst="rect">
            <a:avLst/>
          </a:prstGeom>
        </p:spPr>
      </p:pic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D46E2520-6889-A743-9B33-C33B30D332DC}"/>
              </a:ext>
            </a:extLst>
          </p:cNvPr>
          <p:cNvSpPr txBox="1">
            <a:spLocks/>
          </p:cNvSpPr>
          <p:nvPr userDrawn="1"/>
        </p:nvSpPr>
        <p:spPr>
          <a:xfrm>
            <a:off x="533400" y="4984750"/>
            <a:ext cx="1440000" cy="15875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EE4E90-A1E4-1B42-8CCE-F5D8D3FE1ED0}" type="slidenum">
              <a:rPr lang="de-DE" smtClean="0">
                <a:solidFill>
                  <a:schemeClr val="tx1"/>
                </a:solidFill>
              </a:rPr>
              <a:pPr/>
              <a:t>‹Nr.›</a:t>
            </a:fld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Textplatzhalter 21">
            <a:extLst>
              <a:ext uri="{FF2B5EF4-FFF2-40B4-BE49-F238E27FC236}">
                <a16:creationId xmlns:a16="http://schemas.microsoft.com/office/drawing/2014/main" id="{16AC8D8E-CDF7-E043-997B-4F40A5E71F94}"/>
              </a:ext>
            </a:extLst>
          </p:cNvPr>
          <p:cNvSpPr txBox="1">
            <a:spLocks/>
          </p:cNvSpPr>
          <p:nvPr userDrawn="1"/>
        </p:nvSpPr>
        <p:spPr>
          <a:xfrm>
            <a:off x="540000" y="280800"/>
            <a:ext cx="7020000" cy="1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/>
              <a:t>CAS Öffentliche Beschaffungen – Modul 1</a:t>
            </a:r>
          </a:p>
        </p:txBody>
      </p:sp>
    </p:spTree>
    <p:extLst>
      <p:ext uri="{BB962C8B-B14F-4D97-AF65-F5344CB8AC3E}">
        <p14:creationId xmlns:p14="http://schemas.microsoft.com/office/powerpoint/2010/main" val="165050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0" r:id="rId2"/>
    <p:sldLayoutId id="2147483783" r:id="rId3"/>
    <p:sldLayoutId id="2147483785" r:id="rId4"/>
    <p:sldLayoutId id="2147483782" r:id="rId5"/>
    <p:sldLayoutId id="2147483781" r:id="rId6"/>
    <p:sldLayoutId id="2147483752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  <p:sldLayoutId id="2147483795" r:id="rId17"/>
    <p:sldLayoutId id="2147483796" r:id="rId18"/>
    <p:sldLayoutId id="2147483797" r:id="rId19"/>
    <p:sldLayoutId id="2147483798" r:id="rId20"/>
    <p:sldLayoutId id="2147483799" r:id="rId21"/>
    <p:sldLayoutId id="2147483800" r:id="rId22"/>
    <p:sldLayoutId id="2147483801" r:id="rId23"/>
    <p:sldLayoutId id="2147483802" r:id="rId24"/>
    <p:sldLayoutId id="2147483803" r:id="rId25"/>
    <p:sldLayoutId id="2147483804" r:id="rId26"/>
    <p:sldLayoutId id="2147483805" r:id="rId27"/>
    <p:sldLayoutId id="2147483806" r:id="rId28"/>
  </p:sldLayoutIdLst>
  <p:hf sldNum="0" hdr="0" ftr="0" dt="0"/>
  <p:txStyles>
    <p:titleStyle>
      <a:lvl1pPr algn="l" defTabSz="914377" rtl="0" eaLnBrk="1" latinLnBrk="0" hangingPunct="1">
        <a:lnSpc>
          <a:spcPts val="3200"/>
        </a:lnSpc>
        <a:spcBef>
          <a:spcPct val="0"/>
        </a:spcBef>
        <a:buNone/>
        <a:defRPr sz="2800" kern="1200">
          <a:solidFill>
            <a:srgbClr val="E6002E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36" userDrawn="1">
          <p15:clr>
            <a:srgbClr val="F26B43"/>
          </p15:clr>
        </p15:guide>
        <p15:guide id="4" orient="horz" pos="1380" userDrawn="1">
          <p15:clr>
            <a:srgbClr val="F26B43"/>
          </p15:clr>
        </p15:guide>
        <p15:guide id="9" pos="2688" userDrawn="1">
          <p15:clr>
            <a:srgbClr val="F26B43"/>
          </p15:clr>
        </p15:guide>
        <p15:guide id="10" pos="3072" userDrawn="1">
          <p15:clr>
            <a:srgbClr val="F26B43"/>
          </p15:clr>
        </p15:guide>
        <p15:guide id="11" pos="2880" userDrawn="1">
          <p15:clr>
            <a:srgbClr val="F26B43"/>
          </p15:clr>
        </p15:guide>
        <p15:guide id="12" pos="5424" userDrawn="1">
          <p15:clr>
            <a:srgbClr val="F26B43"/>
          </p15:clr>
        </p15:guide>
        <p15:guide id="19" orient="horz" pos="780" userDrawn="1">
          <p15:clr>
            <a:srgbClr val="F26B43"/>
          </p15:clr>
        </p15:guide>
        <p15:guide id="20" orient="horz" pos="189" userDrawn="1">
          <p15:clr>
            <a:srgbClr val="F26B43"/>
          </p15:clr>
        </p15:guide>
        <p15:guide id="24" orient="horz" pos="1213" userDrawn="1">
          <p15:clr>
            <a:srgbClr val="F26B43"/>
          </p15:clr>
        </p15:guide>
        <p15:guide id="25" orient="horz" pos="634" userDrawn="1">
          <p15:clr>
            <a:srgbClr val="F26B43"/>
          </p15:clr>
        </p15:guide>
        <p15:guide id="26" orient="horz" pos="472" userDrawn="1">
          <p15:clr>
            <a:srgbClr val="F26B43"/>
          </p15:clr>
        </p15:guide>
        <p15:guide id="29" orient="horz" pos="2981" userDrawn="1">
          <p15:clr>
            <a:srgbClr val="F26B43"/>
          </p15:clr>
        </p15:guide>
        <p15:guide id="30" orient="horz" pos="31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nhaltsplatzhalter 6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4882334" y="1925638"/>
            <a:ext cx="4261615" cy="3060700"/>
          </a:xfrm>
        </p:spPr>
      </p:pic>
      <p:sp>
        <p:nvSpPr>
          <p:cNvPr id="3" name="Textplatzhalter 2"/>
          <p:cNvSpPr>
            <a:spLocks noGrp="1"/>
          </p:cNvSpPr>
          <p:nvPr>
            <p:ph type="body" idx="11"/>
          </p:nvPr>
        </p:nvSpPr>
        <p:spPr>
          <a:xfrm>
            <a:off x="540000" y="1170000"/>
            <a:ext cx="7776416" cy="820738"/>
          </a:xfrm>
        </p:spPr>
        <p:txBody>
          <a:bodyPr/>
          <a:lstStyle/>
          <a:p>
            <a:r>
              <a:rPr lang="de-CH" dirty="0"/>
              <a:t>6. März 2020</a:t>
            </a:r>
          </a:p>
          <a:p>
            <a:endParaRPr lang="de-CH" dirty="0">
              <a:solidFill>
                <a:sysClr val="windowText" lastClr="000000"/>
              </a:solidFill>
            </a:endParaRP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6"/>
          </p:nvPr>
        </p:nvSpPr>
        <p:spPr>
          <a:xfrm>
            <a:off x="540000" y="2160000"/>
            <a:ext cx="4104008" cy="843798"/>
          </a:xfrm>
        </p:spPr>
        <p:txBody>
          <a:bodyPr/>
          <a:lstStyle/>
          <a:p>
            <a:r>
              <a:rPr lang="de-CH" dirty="0"/>
              <a:t>CAS Öffentliche Beschaffungen Modul 1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CH" kern="0" dirty="0"/>
              <a:t>Claudia Schneider Heusi, </a:t>
            </a:r>
            <a:r>
              <a:rPr lang="de-CH" kern="0" dirty="0" err="1"/>
              <a:t>lic.</a:t>
            </a:r>
            <a:r>
              <a:rPr lang="de-CH" kern="0" dirty="0"/>
              <a:t> </a:t>
            </a:r>
            <a:r>
              <a:rPr lang="de-CH" kern="0" dirty="0" err="1"/>
              <a:t>iur</a:t>
            </a:r>
            <a:r>
              <a:rPr lang="de-CH" kern="0" dirty="0"/>
              <a:t>. LL.M., </a:t>
            </a:r>
          </a:p>
          <a:p>
            <a:r>
              <a:rPr lang="de-CH" kern="0" dirty="0"/>
              <a:t>Fachanwältin SAV Bau- und Immobilienrecht</a:t>
            </a:r>
          </a:p>
          <a:p>
            <a:endParaRPr lang="de-CH" dirty="0"/>
          </a:p>
          <a:p>
            <a:endParaRPr lang="de-CH" dirty="0"/>
          </a:p>
          <a:p>
            <a:endParaRPr lang="de-CH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540000" y="680400"/>
            <a:ext cx="7020000" cy="410369"/>
          </a:xfrm>
        </p:spPr>
        <p:txBody>
          <a:bodyPr/>
          <a:lstStyle/>
          <a:p>
            <a:r>
              <a:rPr lang="de-CH"/>
              <a:t>Grundlagen der öffentlichen Beschaffung</a:t>
            </a:r>
          </a:p>
        </p:txBody>
      </p:sp>
      <p:sp>
        <p:nvSpPr>
          <p:cNvPr id="16" name="Textplatzhalter 5"/>
          <p:cNvSpPr txBox="1">
            <a:spLocks/>
          </p:cNvSpPr>
          <p:nvPr/>
        </p:nvSpPr>
        <p:spPr>
          <a:xfrm>
            <a:off x="-2196752" y="4105366"/>
            <a:ext cx="7020000" cy="180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18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75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94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131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32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50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CH" sz="12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748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6591D3-2B22-4DDA-8A09-6697E0105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Öffnung und Prüfung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2B5274-05B9-4D09-B189-15BDD2C0CF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347614"/>
            <a:ext cx="7992440" cy="326637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de-CH" sz="1800" dirty="0"/>
              <a:t>Spätestens nach Zuschlagserteilung ist Anbietern Einsicht ins Protokoll zu gewähren</a:t>
            </a:r>
          </a:p>
          <a:p>
            <a:pPr>
              <a:spcAft>
                <a:spcPts val="600"/>
              </a:spcAft>
            </a:pPr>
            <a:r>
              <a:rPr lang="de-CH" sz="1800" dirty="0"/>
              <a:t>Praxis vieler Vergabestellen, </a:t>
            </a:r>
            <a:r>
              <a:rPr lang="de-CH" sz="1800" dirty="0" err="1"/>
              <a:t>Offertöffnungsprotokoll</a:t>
            </a:r>
            <a:r>
              <a:rPr lang="de-CH" sz="1800" dirty="0"/>
              <a:t> unaufgefordert nach Erstellung Anbietern zuzustellen</a:t>
            </a:r>
          </a:p>
          <a:p>
            <a:pPr lvl="1"/>
            <a:r>
              <a:rPr lang="de-CH" sz="1600" dirty="0"/>
              <a:t>Transparenz, aber</a:t>
            </a:r>
          </a:p>
          <a:p>
            <a:pPr lvl="1"/>
            <a:r>
              <a:rPr lang="de-CH" sz="1600" dirty="0"/>
              <a:t>spätere Bereinigungen aufgrund Rechnungs- oder Schreibfehler sind darin nicht dokumentiert</a:t>
            </a:r>
          </a:p>
          <a:p>
            <a:pPr>
              <a:spcAft>
                <a:spcPts val="600"/>
              </a:spcAft>
            </a:pPr>
            <a:r>
              <a:rPr lang="de-CH" sz="1800" dirty="0"/>
              <a:t>Nicht mehr (z.B. BS, BL): </a:t>
            </a:r>
            <a:r>
              <a:rPr lang="de-CH" sz="1800" dirty="0" err="1"/>
              <a:t>Offertöffnung</a:t>
            </a:r>
            <a:r>
              <a:rPr lang="de-CH" sz="1800" dirty="0"/>
              <a:t> öffentlich unter Teilnahme der Anbieter</a:t>
            </a:r>
          </a:p>
          <a:p>
            <a:pPr lvl="0">
              <a:spcAft>
                <a:spcPts val="600"/>
              </a:spcAft>
            </a:pPr>
            <a:r>
              <a:rPr lang="de-CH" sz="1800" dirty="0"/>
              <a:t>Kanton SG bisher: kantonale Auftraggeber veröffentlichen Nettopreise der Angebote auf </a:t>
            </a:r>
            <a:r>
              <a:rPr lang="de-CH" sz="1800" dirty="0">
                <a:solidFill>
                  <a:srgbClr val="333333"/>
                </a:solidFill>
              </a:rPr>
              <a:t>www.beschaffungswesen.sg.ch</a:t>
            </a:r>
          </a:p>
          <a:p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24596017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F3B293-7895-40A1-9B4E-F4AD66531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676800"/>
            <a:ext cx="7020000" cy="410369"/>
          </a:xfrm>
        </p:spPr>
        <p:txBody>
          <a:bodyPr/>
          <a:lstStyle/>
          <a:p>
            <a:r>
              <a:rPr lang="de-CH" dirty="0"/>
              <a:t>Auslegung, Erläuterung und Bereinigung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E17253-A00C-421C-B0A8-23FC761A7AE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de-CH" b="1" dirty="0"/>
              <a:t>Drei Stufen: Auslegung / Erläuterung / Bereinigung</a:t>
            </a:r>
            <a:endParaRPr lang="de-CH" dirty="0"/>
          </a:p>
          <a:p>
            <a:pPr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CH" dirty="0"/>
              <a:t>Auslegung / Erläuterung: notwendig bei Unklarheiten</a:t>
            </a:r>
          </a:p>
          <a:p>
            <a:pPr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CH" dirty="0"/>
              <a:t>Bereinigung: </a:t>
            </a:r>
          </a:p>
          <a:p>
            <a:pPr lvl="1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CH" dirty="0"/>
              <a:t>notwendig, um Vergleichbarkeit Angebote herzustellen</a:t>
            </a:r>
          </a:p>
          <a:p>
            <a:pPr lvl="1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CH" dirty="0"/>
              <a:t>Vergabestelle ist zur Bereinigung verpflichtet (anstelle Ausschluss einer unbereinigten Offerte)</a:t>
            </a:r>
          </a:p>
          <a:p>
            <a:pPr marL="635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43453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18FFFB-FCC1-4021-B202-8BC573D0B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676800"/>
            <a:ext cx="7020000" cy="410369"/>
          </a:xfrm>
        </p:spPr>
        <p:txBody>
          <a:bodyPr/>
          <a:lstStyle/>
          <a:p>
            <a:r>
              <a:rPr lang="de-CH" dirty="0"/>
              <a:t>Auslegung, Erläuterung und Bereinigung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10EAE5-C520-4DDC-9BF5-C159FDBB03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275606"/>
            <a:ext cx="7992440" cy="326637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de-CH" sz="1800" b="1" dirty="0"/>
              <a:t>Erläuterungen</a:t>
            </a:r>
          </a:p>
          <a:p>
            <a:pPr>
              <a:spcAft>
                <a:spcPts val="600"/>
              </a:spcAft>
            </a:pPr>
            <a:r>
              <a:rPr lang="de-CH" sz="1600" dirty="0"/>
              <a:t>Erläuterungen setzen </a:t>
            </a:r>
            <a:r>
              <a:rPr lang="de-CH" sz="1600" i="1" dirty="0"/>
              <a:t>Unklarheit</a:t>
            </a:r>
            <a:r>
              <a:rPr lang="de-CH" sz="1600" dirty="0"/>
              <a:t> voraus </a:t>
            </a:r>
          </a:p>
          <a:p>
            <a:pPr>
              <a:spcAft>
                <a:spcPts val="600"/>
              </a:spcAft>
            </a:pPr>
            <a:r>
              <a:rPr lang="de-CH" sz="1600" dirty="0"/>
              <a:t>Dürfen nur der Klärung des vorhandenen Angebotsinhalts dienen</a:t>
            </a:r>
          </a:p>
          <a:p>
            <a:pPr>
              <a:spcAft>
                <a:spcPts val="600"/>
              </a:spcAft>
            </a:pPr>
            <a:r>
              <a:rPr lang="de-CH" sz="1600" dirty="0"/>
              <a:t>Präzisierungen des Angebots? Nur dann zulässig, wenn sie einzig in «Klärung und Ausfüllung eines bereits vorher erklärten Angebotswillens» bestehen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CH" sz="1600" dirty="0"/>
              <a:t>Vergabestelle muss bei Einholen von Erläuterungen</a:t>
            </a:r>
          </a:p>
          <a:p>
            <a:pPr lvl="1">
              <a:spcAft>
                <a:spcPts val="600"/>
              </a:spcAft>
            </a:pPr>
            <a:r>
              <a:rPr lang="de-CH" sz="1400" dirty="0"/>
              <a:t>Unklarheit benennen</a:t>
            </a:r>
          </a:p>
          <a:p>
            <a:pPr lvl="1">
              <a:spcAft>
                <a:spcPts val="600"/>
              </a:spcAft>
            </a:pPr>
            <a:r>
              <a:rPr lang="de-CH" sz="1400" dirty="0"/>
              <a:t>Fragen und Anweisungen an Anbieter sowie</a:t>
            </a:r>
          </a:p>
          <a:p>
            <a:pPr lvl="1">
              <a:spcAft>
                <a:spcPts val="600"/>
              </a:spcAft>
            </a:pPr>
            <a:r>
              <a:rPr lang="de-CH" sz="1400" dirty="0"/>
              <a:t>erhaltene Erklärungen </a:t>
            </a:r>
            <a:r>
              <a:rPr lang="de-CH" sz="1400" b="1" dirty="0"/>
              <a:t>schriftlich </a:t>
            </a:r>
            <a:r>
              <a:rPr lang="de-CH" sz="1400" dirty="0"/>
              <a:t>festhalten / protokollieren</a:t>
            </a:r>
          </a:p>
          <a:p>
            <a:pPr marL="6350" indent="0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2461843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5BF683-FDCF-4030-9765-11F32A876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676800"/>
            <a:ext cx="7020000" cy="410369"/>
          </a:xfrm>
        </p:spPr>
        <p:txBody>
          <a:bodyPr/>
          <a:lstStyle/>
          <a:p>
            <a:r>
              <a:rPr lang="de-CH" dirty="0"/>
              <a:t>Auslegung, Erläuterung und Bereinigung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4AD8EF-8C1A-4C69-9A80-B9E697949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347614"/>
            <a:ext cx="7992440" cy="326637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de-CH" sz="1800" b="1" dirty="0"/>
              <a:t>Bereinigung: Art. 39 </a:t>
            </a:r>
            <a:r>
              <a:rPr lang="de-CH" sz="1800" b="1" dirty="0" err="1"/>
              <a:t>BöB</a:t>
            </a:r>
            <a:r>
              <a:rPr lang="de-CH" sz="1800" b="1" dirty="0"/>
              <a:t> / </a:t>
            </a:r>
            <a:r>
              <a:rPr lang="de-CH" sz="1800" b="1" dirty="0" err="1"/>
              <a:t>IVöB</a:t>
            </a:r>
            <a:endParaRPr lang="de-CH" sz="1800" b="1" dirty="0"/>
          </a:p>
          <a:p>
            <a:pPr marL="6350" indent="0">
              <a:spcAft>
                <a:spcPts val="600"/>
              </a:spcAft>
              <a:buNone/>
            </a:pPr>
            <a:r>
              <a:rPr lang="de-DE" sz="1800" dirty="0"/>
              <a:t>«… hinsichtlich der Leistungen sowie der Modalitäten ihrer Erbringung…»</a:t>
            </a:r>
          </a:p>
          <a:p>
            <a:pPr marL="6350" indent="0">
              <a:spcAft>
                <a:spcPts val="600"/>
              </a:spcAft>
              <a:buNone/>
            </a:pPr>
            <a:r>
              <a:rPr lang="de-DE" sz="1800" dirty="0"/>
              <a:t>«… um das vorteilhafteste Angebot zu ermitteln….»</a:t>
            </a:r>
          </a:p>
          <a:p>
            <a:pPr>
              <a:spcAft>
                <a:spcPts val="600"/>
              </a:spcAft>
            </a:pPr>
            <a:r>
              <a:rPr lang="de-DE" sz="1800" dirty="0"/>
              <a:t>nur wenn:</a:t>
            </a:r>
          </a:p>
          <a:p>
            <a:pPr lvl="1">
              <a:spcAft>
                <a:spcPts val="600"/>
              </a:spcAft>
            </a:pPr>
            <a:r>
              <a:rPr lang="de-DE" sz="1600" dirty="0"/>
              <a:t>Auftrag oder die Angebote müssen geklärt werden oder</a:t>
            </a:r>
          </a:p>
          <a:p>
            <a:pPr lvl="1">
              <a:spcAft>
                <a:spcPts val="600"/>
              </a:spcAft>
            </a:pPr>
            <a:r>
              <a:rPr lang="de-DE" sz="1600" dirty="0"/>
              <a:t>Angebote müssen vergleichbar gemacht werden oder</a:t>
            </a:r>
          </a:p>
          <a:p>
            <a:pPr lvl="1">
              <a:spcAft>
                <a:spcPts val="600"/>
              </a:spcAft>
            </a:pPr>
            <a:r>
              <a:rPr lang="de-DE" sz="1600" dirty="0"/>
              <a:t>Leistungsänderungen objektiv/sachlich geboten – mit Grenzen </a:t>
            </a:r>
          </a:p>
          <a:p>
            <a:pPr>
              <a:spcAft>
                <a:spcPts val="600"/>
              </a:spcAft>
            </a:pPr>
            <a:r>
              <a:rPr lang="de-DE" sz="1800" dirty="0"/>
              <a:t>Dann: Aufforderung zur Preisanpassung möglich</a:t>
            </a:r>
          </a:p>
          <a:p>
            <a:pPr>
              <a:spcAft>
                <a:spcPts val="600"/>
              </a:spcAft>
            </a:pPr>
            <a:r>
              <a:rPr lang="de-DE" sz="1800" dirty="0"/>
              <a:t>Protokoll</a:t>
            </a:r>
          </a:p>
          <a:p>
            <a:pPr marL="635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91027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AEB41C-A7E5-4540-8D7A-FCD282419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Varianten und Teilangebote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A8FF43-476F-4059-A757-69778A5302B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de-CH" altLang="de-DE" b="1" dirty="0"/>
              <a:t>Umgang mit Varianten</a:t>
            </a:r>
          </a:p>
          <a:p>
            <a:r>
              <a:rPr lang="de-CH" dirty="0"/>
              <a:t>Variante = Angebot eines Anbieters, das von vorgeschlagener </a:t>
            </a:r>
            <a:br>
              <a:rPr lang="de-CH" dirty="0"/>
            </a:br>
            <a:r>
              <a:rPr lang="de-CH" dirty="0"/>
              <a:t>Amtslösung abweicht. </a:t>
            </a:r>
          </a:p>
          <a:p>
            <a:r>
              <a:rPr lang="de-CH" dirty="0"/>
              <a:t>Abweichen kann: Leistung (Projektvariante) oder Ausführung </a:t>
            </a:r>
            <a:br>
              <a:rPr lang="de-CH" dirty="0"/>
            </a:br>
            <a:r>
              <a:rPr lang="de-CH" dirty="0"/>
              <a:t>(Ausführungsvariante) </a:t>
            </a:r>
          </a:p>
          <a:p>
            <a:r>
              <a:rPr lang="de-CH" dirty="0"/>
              <a:t>Variante hat zwingende Vorschriften der Ausschreibung zu beachten und muss im Vergleich zur ausgeschriebenen Leistung in technischer Hinsicht gleichwertig sein</a:t>
            </a:r>
          </a:p>
          <a:p>
            <a:r>
              <a:rPr lang="de-CH" dirty="0"/>
              <a:t>Anbieter muss Gleichwertigkeit der Variante nachweisen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6788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C089E-4072-4993-8841-AA6867982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Varianten und Teilangebote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DC3E20-92D8-4462-A397-CB643F51271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de-CH" altLang="de-DE" sz="1800" b="1" kern="0" dirty="0"/>
              <a:t>Umgang mit Varianten</a:t>
            </a:r>
          </a:p>
          <a:p>
            <a:pPr>
              <a:spcAft>
                <a:spcPts val="600"/>
              </a:spcAft>
            </a:pPr>
            <a:r>
              <a:rPr lang="de-CH" sz="1800" kern="0" dirty="0"/>
              <a:t>Vergabestelle muss sich mit zulässiger Variante sachlich auseinandersetzen und diese prüfen: grosses Ermessen bei Beurteilung</a:t>
            </a:r>
          </a:p>
          <a:p>
            <a:pPr>
              <a:spcAft>
                <a:spcPts val="600"/>
              </a:spcAft>
            </a:pPr>
            <a:r>
              <a:rPr lang="de-CH" sz="1800" kern="0" dirty="0"/>
              <a:t>Vergabestelle sollte in Ausschreibungsunterlagen regeln, wie Variante einzureichen ist (= zusätzlich zu Grundangebot? </a:t>
            </a:r>
            <a:br>
              <a:rPr lang="de-CH" sz="1800" kern="0" dirty="0"/>
            </a:br>
            <a:r>
              <a:rPr lang="de-CH" sz="1800" kern="0" dirty="0"/>
              <a:t>Ausschlussregelung dazu?). Ohne Regelung: evtl. nur Variante möglich?</a:t>
            </a:r>
          </a:p>
          <a:p>
            <a:pPr>
              <a:spcAft>
                <a:spcPts val="600"/>
              </a:spcAft>
            </a:pPr>
            <a:r>
              <a:rPr lang="de-CH" sz="1800" kern="0" dirty="0"/>
              <a:t>Achtung, </a:t>
            </a:r>
            <a:r>
              <a:rPr lang="de-CH" sz="1800" kern="0" dirty="0" err="1"/>
              <a:t>St.Gallen</a:t>
            </a:r>
            <a:r>
              <a:rPr lang="de-CH" sz="1800" kern="0" dirty="0"/>
              <a:t> bisher: Grundangebot ist einzureichen. «Blosse» Variante muss ausgeschlossen werden </a:t>
            </a:r>
            <a:r>
              <a:rPr lang="en-US" sz="1800" dirty="0"/>
              <a:t>(</a:t>
            </a:r>
            <a:r>
              <a:rPr lang="en-US" sz="1800" dirty="0" err="1"/>
              <a:t>VGer</a:t>
            </a:r>
            <a:r>
              <a:rPr lang="en-US" sz="1800" dirty="0"/>
              <a:t> SG, </a:t>
            </a:r>
            <a:r>
              <a:rPr lang="en-US" sz="1800" dirty="0" err="1"/>
              <a:t>Entscheid</a:t>
            </a:r>
            <a:r>
              <a:rPr lang="en-US" sz="1800" dirty="0"/>
              <a:t> B 2011/83 </a:t>
            </a:r>
            <a:r>
              <a:rPr lang="en-US" sz="1800" dirty="0" err="1"/>
              <a:t>vom</a:t>
            </a:r>
            <a:r>
              <a:rPr lang="en-US" sz="1800" dirty="0"/>
              <a:t> 20.9.2011).</a:t>
            </a:r>
            <a:endParaRPr lang="de-CH" sz="1800" kern="0" dirty="0"/>
          </a:p>
          <a:p>
            <a:pPr marL="635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30041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94B7A7-EB31-4CDE-BB84-6A41018D5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Varianten und Teilangebote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1B9750-FB4C-48DA-A4E3-C778014C28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de-CH" altLang="de-DE" sz="1800" b="1" kern="0" dirty="0"/>
              <a:t>Vergütungsvarianten</a:t>
            </a:r>
          </a:p>
          <a:p>
            <a:pPr>
              <a:spcAft>
                <a:spcPts val="600"/>
              </a:spcAft>
            </a:pPr>
            <a:r>
              <a:rPr lang="de-CH" sz="1800" kern="0" dirty="0"/>
              <a:t>«Vergütungsvarianten» sind grundsätzlich unzulässig, da es an Vergleichbarkeit fehlt</a:t>
            </a:r>
          </a:p>
          <a:p>
            <a:pPr>
              <a:spcAft>
                <a:spcPts val="600"/>
              </a:spcAft>
            </a:pPr>
            <a:r>
              <a:rPr lang="de-CH" sz="1800" kern="0" dirty="0"/>
              <a:t>Zulässig, sich als Vergabestelle neben dem als Einheitspreisangebot ausgestalteten Grundangebot auch Pauschalangebot offerieren zu lassen </a:t>
            </a:r>
          </a:p>
          <a:p>
            <a:pPr>
              <a:spcAft>
                <a:spcPts val="600"/>
              </a:spcAft>
            </a:pPr>
            <a:r>
              <a:rPr lang="de-CH" sz="1800" kern="0" dirty="0"/>
              <a:t>Dazu Formulierung in Ausschreibungsunterlagen aufnehmen</a:t>
            </a:r>
            <a:br>
              <a:rPr lang="de-CH" sz="1800" kern="0" dirty="0"/>
            </a:br>
            <a:r>
              <a:rPr lang="de-CH" sz="1800" kern="0" dirty="0"/>
              <a:t>(</a:t>
            </a:r>
            <a:r>
              <a:rPr lang="de-CH" sz="1800" kern="0" dirty="0" err="1"/>
              <a:t>VGr</a:t>
            </a:r>
            <a:r>
              <a:rPr lang="de-CH" sz="1800" kern="0" dirty="0"/>
              <a:t> ZH: </a:t>
            </a:r>
            <a:r>
              <a:rPr lang="de-DE" sz="1800" dirty="0"/>
              <a:t>VB.2017.</a:t>
            </a:r>
            <a:r>
              <a:rPr lang="de-CH" sz="1800" dirty="0"/>
              <a:t>00180; </a:t>
            </a:r>
            <a:r>
              <a:rPr lang="de-DE" sz="1800" dirty="0"/>
              <a:t>4.5.2017). </a:t>
            </a:r>
            <a:r>
              <a:rPr lang="de-CH" sz="1800" kern="0" dirty="0"/>
              <a:t>Wichtig: Pauschalangebot muss zusätzlich zum Grundangebot eingereicht werden, auf Basis und unter Beilage des ausgefüllten Leistungsverzeichnisses </a:t>
            </a:r>
          </a:p>
          <a:p>
            <a:pPr marL="635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992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6D5FDE-4CB3-4247-844C-BF3ADEC3F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Teilangebote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C30EDE-ECFE-4F3C-9D03-093193A68D3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de-CH" sz="1800" kern="0" dirty="0"/>
              <a:t>Angebot, das in sachlicher oder umfangmässiger Hinsicht nicht sämtliche in den Ausschreibungsunterlagen vorgegebenen Leistungen enthält</a:t>
            </a:r>
          </a:p>
          <a:p>
            <a:pPr>
              <a:spcAft>
                <a:spcPts val="600"/>
              </a:spcAft>
            </a:pPr>
            <a:r>
              <a:rPr lang="de-CH" sz="1800" kern="0" dirty="0"/>
              <a:t>Teilangebote sind grundsätzlich unzulässig, ausser Vergabestelle lässt Teilangebote in Ausschreibungsunterlagen ausdrücklich zu. Ihr Umfang ist zu regeln.</a:t>
            </a:r>
          </a:p>
          <a:p>
            <a:pPr>
              <a:spcAft>
                <a:spcPts val="600"/>
              </a:spcAft>
            </a:pPr>
            <a:r>
              <a:rPr lang="de-CH" sz="1800" kern="0" dirty="0"/>
              <a:t>Ausschreibungsunterlagen enthalten zudem Angaben, ob und welche Lose aufgrund von Teilangeboten zugeschlagen werden können. </a:t>
            </a:r>
          </a:p>
          <a:p>
            <a:pPr>
              <a:spcAft>
                <a:spcPts val="600"/>
              </a:spcAft>
            </a:pPr>
            <a:r>
              <a:rPr lang="de-CH" sz="1800" kern="0" dirty="0"/>
              <a:t>Beschränkung zur Einreichung von Losen? </a:t>
            </a:r>
            <a:r>
              <a:rPr lang="de-DE" sz="1800" kern="0" dirty="0"/>
              <a:t>BVGer, Urteil B-4011/2018 vom 11.10.2018</a:t>
            </a:r>
            <a:endParaRPr lang="de-CH" sz="1800" kern="0" dirty="0"/>
          </a:p>
        </p:txBody>
      </p:sp>
    </p:spTree>
    <p:extLst>
      <p:ext uri="{BB962C8B-B14F-4D97-AF65-F5344CB8AC3E}">
        <p14:creationId xmlns:p14="http://schemas.microsoft.com/office/powerpoint/2010/main" val="1046769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2FCA59F-C376-4E85-BB95-639DCBCF78A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dirty="0"/>
              <a:t>Vorgehen, Evaluation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dirty="0"/>
              <a:t>Taxonomie, Matrixmodelle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dirty="0"/>
              <a:t>Preisbewertung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D1A38549-158A-494B-9C7D-DA972CF9A553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40000" y="1170000"/>
            <a:ext cx="7560392" cy="820738"/>
          </a:xfrm>
        </p:spPr>
        <p:txBody>
          <a:bodyPr/>
          <a:lstStyle/>
          <a:p>
            <a:r>
              <a:rPr lang="de-DE" dirty="0"/>
              <a:t>Bewertungsmodelle, Bewertung der Angebote</a:t>
            </a:r>
            <a:endParaRPr lang="de-CH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FAAA886E-F9AD-4BA1-A4D1-4085AD8F106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CH" dirty="0"/>
              <a:t>11.00-12.00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BFE07746-6621-4996-8650-9A6359706F7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79CACC0-8817-461D-95B1-80D6ECC4F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Block 1.2	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68462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Ablauf einer Evaluation</a:t>
            </a:r>
          </a:p>
        </p:txBody>
      </p:sp>
      <p:graphicFrame>
        <p:nvGraphicFramePr>
          <p:cNvPr id="5" name="Inhaltsplatzhalter 5"/>
          <p:cNvGraphicFramePr>
            <a:graphicFrameLocks/>
          </p:cNvGraphicFramePr>
          <p:nvPr/>
        </p:nvGraphicFramePr>
        <p:xfrm>
          <a:off x="1259632" y="1347614"/>
          <a:ext cx="6382140" cy="3549305"/>
        </p:xfrm>
        <a:graphic>
          <a:graphicData uri="http://schemas.openxmlformats.org/drawingml/2006/table">
            <a:tbl>
              <a:tblPr firstRow="1" bandRow="1"/>
              <a:tblGrid>
                <a:gridCol w="789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2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0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200" dirty="0"/>
                        <a:t>Phase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200" dirty="0"/>
                        <a:t>Vorgehen / Inhalt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22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400" dirty="0"/>
                        <a:t>1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400" kern="1200" dirty="0"/>
                        <a:t>Evaluation Teil 1:</a:t>
                      </a:r>
                    </a:p>
                    <a:p>
                      <a:pPr marL="628650" lvl="1" indent="-171450">
                        <a:buFont typeface="Symbol" panose="05050102010706020507" pitchFamily="18" charset="2"/>
                        <a:buChar char="-"/>
                      </a:pPr>
                      <a:r>
                        <a:rPr lang="de-CH" sz="1400" kern="1200" dirty="0"/>
                        <a:t>Prüfen der Formvorschriften / Teilnahmebedingungen</a:t>
                      </a:r>
                    </a:p>
                    <a:p>
                      <a:pPr marL="628650" lvl="1" indent="-171450">
                        <a:buFont typeface="Symbol" panose="05050102010706020507" pitchFamily="18" charset="2"/>
                        <a:buChar char="-"/>
                      </a:pPr>
                      <a:r>
                        <a:rPr lang="de-CH" sz="1400" kern="1200" dirty="0"/>
                        <a:t>Prüfen der Eignungsnachweise</a:t>
                      </a:r>
                    </a:p>
                    <a:p>
                      <a:pPr marL="628650" lvl="1" indent="-171450">
                        <a:buFont typeface="Symbol" panose="05050102010706020507" pitchFamily="18" charset="2"/>
                        <a:buChar char="-"/>
                      </a:pPr>
                      <a:r>
                        <a:rPr lang="de-CH" sz="1400" kern="1200" dirty="0"/>
                        <a:t>Prüfen der technischen Spezifikationen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43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400" b="0" dirty="0"/>
                        <a:t>2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400" b="0" kern="1200" dirty="0"/>
                        <a:t>Evaluation Teil 2:</a:t>
                      </a:r>
                    </a:p>
                    <a:p>
                      <a:pPr marL="628650" lvl="1" indent="-171450">
                        <a:buFont typeface="Symbol" panose="05050102010706020507" pitchFamily="18" charset="2"/>
                        <a:buChar char="-"/>
                      </a:pPr>
                      <a:r>
                        <a:rPr lang="de-CH" sz="1400" b="0" kern="1200" dirty="0"/>
                        <a:t>Bewerten der Zuschlagskriterien</a:t>
                      </a:r>
                    </a:p>
                    <a:p>
                      <a:pPr marL="628650" lvl="1" indent="-171450">
                        <a:buFont typeface="Symbol" panose="05050102010706020507" pitchFamily="18" charset="2"/>
                        <a:buChar char="-"/>
                      </a:pPr>
                      <a:r>
                        <a:rPr lang="de-CH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Bereinigungen /technische Verhandlungen (wenn vorbehalten) </a:t>
                      </a:r>
                      <a:endParaRPr lang="de-CH" sz="1400" b="0" kern="1200" dirty="0">
                        <a:solidFill>
                          <a:schemeClr val="tx1"/>
                        </a:solidFill>
                      </a:endParaRPr>
                    </a:p>
                    <a:p>
                      <a:pPr marL="628650" lvl="1" indent="-171450">
                        <a:buFont typeface="Symbol" panose="05050102010706020507" pitchFamily="18" charset="2"/>
                        <a:buChar char="-"/>
                      </a:pPr>
                      <a:r>
                        <a:rPr lang="de-CH" sz="1400" b="0" kern="1200" dirty="0"/>
                        <a:t>Erstellen der Schlussrangliste </a:t>
                      </a:r>
                    </a:p>
                    <a:p>
                      <a:pPr marL="628650" lvl="1" indent="-171450">
                        <a:buFont typeface="Symbol" panose="05050102010706020507" pitchFamily="18" charset="2"/>
                        <a:buChar char="-"/>
                      </a:pPr>
                      <a:r>
                        <a:rPr lang="de-CH" sz="1400" b="0" kern="1200" dirty="0"/>
                        <a:t>Entscheid</a:t>
                      </a:r>
                      <a:endParaRPr lang="de-CH" sz="1400" b="0" dirty="0"/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0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400" dirty="0"/>
                        <a:t>3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400" kern="1200" dirty="0"/>
                        <a:t>Publikation der Zuschlagsverfügung</a:t>
                      </a:r>
                      <a:endParaRPr lang="de-CH" sz="1400" dirty="0"/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0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400" dirty="0"/>
                        <a:t>4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400" kern="1200" dirty="0"/>
                        <a:t>Abschliessen des Vertrages</a:t>
                      </a:r>
                      <a:endParaRPr lang="de-CH" sz="1400" dirty="0"/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0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400" dirty="0"/>
                        <a:t>5</a:t>
                      </a:r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400" kern="1200" dirty="0"/>
                        <a:t>Arbeitsaufnahme</a:t>
                      </a:r>
                      <a:endParaRPr lang="de-CH" sz="1400" dirty="0"/>
                    </a:p>
                  </a:txBody>
                  <a:tcPr marL="68580" marR="68580" marT="34290" marB="3429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2D8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167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>
          <a:xfrm>
            <a:off x="540000" y="2067694"/>
            <a:ext cx="7992440" cy="2610000"/>
          </a:xfrm>
        </p:spPr>
        <p:txBody>
          <a:bodyPr/>
          <a:lstStyle/>
          <a:p>
            <a:r>
              <a:rPr lang="de-CH" sz="1600" b="1" dirty="0"/>
              <a:t>Block 1.1 	Das Angebot im Vergaberecht</a:t>
            </a:r>
          </a:p>
          <a:p>
            <a:pPr marL="457200" indent="-457200">
              <a:buFont typeface="+mj-lt"/>
              <a:buAutoNum type="arabicPeriod"/>
            </a:pPr>
            <a:endParaRPr lang="de-CH" sz="1600" b="1" dirty="0"/>
          </a:p>
          <a:p>
            <a:r>
              <a:rPr lang="de-CH" sz="1600" b="1" dirty="0"/>
              <a:t>Block 1.2 	Bewertungsmodelle und Bewertung der Angebote</a:t>
            </a:r>
          </a:p>
          <a:p>
            <a:endParaRPr lang="de-CH" sz="1600" b="1" dirty="0"/>
          </a:p>
          <a:p>
            <a:r>
              <a:rPr lang="de-CH" sz="1600" b="1" dirty="0"/>
              <a:t>Block 1.3 	Änderung von Angeboten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540000" y="680400"/>
            <a:ext cx="7020000" cy="820738"/>
          </a:xfrm>
        </p:spPr>
        <p:txBody>
          <a:bodyPr/>
          <a:lstStyle/>
          <a:p>
            <a:r>
              <a:rPr lang="de-CH"/>
              <a:t>Agenda </a:t>
            </a:r>
            <a:br>
              <a:rPr lang="de-CH"/>
            </a:br>
            <a:r>
              <a:rPr lang="de-CH"/>
              <a:t>9.00 – 10.45 Uhr / 11.00 – 12.30 Uhr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97259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4"/>
          <p:cNvSpPr>
            <a:spLocks noChangeArrowheads="1"/>
          </p:cNvSpPr>
          <p:nvPr/>
        </p:nvSpPr>
        <p:spPr bwMode="auto">
          <a:xfrm>
            <a:off x="2113360" y="2920570"/>
            <a:ext cx="1085850" cy="76676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844 w 21600"/>
              <a:gd name="T13" fmla="*/ 4844 h 21600"/>
              <a:gd name="T14" fmla="*/ 16756 w 21600"/>
              <a:gd name="T15" fmla="*/ 1675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6087" y="21600"/>
                </a:lnTo>
                <a:lnTo>
                  <a:pt x="15513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474776">
                  <a:alpha val="39998"/>
                </a:srgbClr>
              </a:gs>
              <a:gs pos="100000">
                <a:srgbClr val="9999FF">
                  <a:alpha val="70000"/>
                </a:srgbClr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CH" sz="1350"/>
          </a:p>
        </p:txBody>
      </p:sp>
      <p:sp>
        <p:nvSpPr>
          <p:cNvPr id="66563" name="Oval 5"/>
          <p:cNvSpPr>
            <a:spLocks noChangeArrowheads="1"/>
          </p:cNvSpPr>
          <p:nvPr/>
        </p:nvSpPr>
        <p:spPr bwMode="auto">
          <a:xfrm>
            <a:off x="2113360" y="2782457"/>
            <a:ext cx="1085850" cy="219075"/>
          </a:xfrm>
          <a:prstGeom prst="ellipse">
            <a:avLst/>
          </a:prstGeom>
          <a:gradFill rotWithShape="1">
            <a:gsLst>
              <a:gs pos="0">
                <a:srgbClr val="474776">
                  <a:alpha val="70000"/>
                </a:srgbClr>
              </a:gs>
              <a:gs pos="100000">
                <a:srgbClr val="9999FF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CH" sz="135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399110" y="3538504"/>
            <a:ext cx="514350" cy="219075"/>
            <a:chOff x="1296" y="2688"/>
            <a:chExt cx="432" cy="192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296" y="2688"/>
              <a:ext cx="432" cy="192"/>
              <a:chOff x="1296" y="2688"/>
              <a:chExt cx="432" cy="192"/>
            </a:xfrm>
          </p:grpSpPr>
          <p:sp>
            <p:nvSpPr>
              <p:cNvPr id="66611" name="Oval 8"/>
              <p:cNvSpPr>
                <a:spLocks noChangeArrowheads="1"/>
              </p:cNvSpPr>
              <p:nvPr/>
            </p:nvSpPr>
            <p:spPr bwMode="auto">
              <a:xfrm>
                <a:off x="1296" y="2688"/>
                <a:ext cx="432" cy="192"/>
              </a:xfrm>
              <a:prstGeom prst="ellipse">
                <a:avLst/>
              </a:prstGeom>
              <a:gradFill rotWithShape="1">
                <a:gsLst>
                  <a:gs pos="0">
                    <a:srgbClr val="474776">
                      <a:alpha val="20000"/>
                    </a:srgbClr>
                  </a:gs>
                  <a:gs pos="100000">
                    <a:srgbClr val="9999FF">
                      <a:alpha val="39998"/>
                    </a:srgbClr>
                  </a:gs>
                </a:gsLst>
                <a:lin ang="5400000" scaled="1"/>
              </a:gra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  <p:sp>
            <p:nvSpPr>
              <p:cNvPr id="66612" name="Line 9"/>
              <p:cNvSpPr>
                <a:spLocks noChangeShapeType="1"/>
              </p:cNvSpPr>
              <p:nvPr/>
            </p:nvSpPr>
            <p:spPr bwMode="auto">
              <a:xfrm>
                <a:off x="1320" y="2832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  <p:sp>
            <p:nvSpPr>
              <p:cNvPr id="66613" name="Line 10"/>
              <p:cNvSpPr>
                <a:spLocks noChangeShapeType="1"/>
              </p:cNvSpPr>
              <p:nvPr/>
            </p:nvSpPr>
            <p:spPr bwMode="auto">
              <a:xfrm>
                <a:off x="1320" y="2736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  <p:sp>
            <p:nvSpPr>
              <p:cNvPr id="66614" name="Line 11"/>
              <p:cNvSpPr>
                <a:spLocks noChangeShapeType="1"/>
              </p:cNvSpPr>
              <p:nvPr/>
            </p:nvSpPr>
            <p:spPr bwMode="auto">
              <a:xfrm>
                <a:off x="1392" y="268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  <p:sp>
            <p:nvSpPr>
              <p:cNvPr id="66615" name="Line 12"/>
              <p:cNvSpPr>
                <a:spLocks noChangeShapeType="1"/>
              </p:cNvSpPr>
              <p:nvPr/>
            </p:nvSpPr>
            <p:spPr bwMode="auto">
              <a:xfrm>
                <a:off x="1440" y="268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  <p:sp>
            <p:nvSpPr>
              <p:cNvPr id="66616" name="Line 13"/>
              <p:cNvSpPr>
                <a:spLocks noChangeShapeType="1"/>
              </p:cNvSpPr>
              <p:nvPr/>
            </p:nvSpPr>
            <p:spPr bwMode="auto">
              <a:xfrm>
                <a:off x="1680" y="273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  <p:sp>
            <p:nvSpPr>
              <p:cNvPr id="66617" name="Line 14"/>
              <p:cNvSpPr>
                <a:spLocks noChangeShapeType="1"/>
              </p:cNvSpPr>
              <p:nvPr/>
            </p:nvSpPr>
            <p:spPr bwMode="auto">
              <a:xfrm>
                <a:off x="1632" y="268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  <p:sp>
            <p:nvSpPr>
              <p:cNvPr id="66618" name="Line 15"/>
              <p:cNvSpPr>
                <a:spLocks noChangeShapeType="1"/>
              </p:cNvSpPr>
              <p:nvPr/>
            </p:nvSpPr>
            <p:spPr bwMode="auto">
              <a:xfrm>
                <a:off x="1584" y="268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  <p:sp>
            <p:nvSpPr>
              <p:cNvPr id="66619" name="Line 16"/>
              <p:cNvSpPr>
                <a:spLocks noChangeShapeType="1"/>
              </p:cNvSpPr>
              <p:nvPr/>
            </p:nvSpPr>
            <p:spPr bwMode="auto">
              <a:xfrm>
                <a:off x="1488" y="268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  <p:sp>
            <p:nvSpPr>
              <p:cNvPr id="66620" name="Line 17"/>
              <p:cNvSpPr>
                <a:spLocks noChangeShapeType="1"/>
              </p:cNvSpPr>
              <p:nvPr/>
            </p:nvSpPr>
            <p:spPr bwMode="auto">
              <a:xfrm>
                <a:off x="1536" y="268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</p:grpSp>
        <p:sp>
          <p:nvSpPr>
            <p:cNvPr id="66609" name="Line 18"/>
            <p:cNvSpPr>
              <a:spLocks noChangeShapeType="1"/>
            </p:cNvSpPr>
            <p:nvPr/>
          </p:nvSpPr>
          <p:spPr bwMode="auto">
            <a:xfrm>
              <a:off x="1296" y="278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CH" sz="1350"/>
            </a:p>
          </p:txBody>
        </p:sp>
        <p:sp>
          <p:nvSpPr>
            <p:cNvPr id="66610" name="Line 19"/>
            <p:cNvSpPr>
              <a:spLocks noChangeShapeType="1"/>
            </p:cNvSpPr>
            <p:nvPr/>
          </p:nvSpPr>
          <p:spPr bwMode="auto">
            <a:xfrm>
              <a:off x="1344" y="273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CH" sz="1350"/>
            </a:p>
          </p:txBody>
        </p:sp>
      </p:grpSp>
      <p:sp>
        <p:nvSpPr>
          <p:cNvPr id="66565" name="Text Box 20"/>
          <p:cNvSpPr txBox="1">
            <a:spLocks noChangeArrowheads="1"/>
          </p:cNvSpPr>
          <p:nvPr/>
        </p:nvSpPr>
        <p:spPr bwMode="auto">
          <a:xfrm>
            <a:off x="2264830" y="3099385"/>
            <a:ext cx="8162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1200"/>
              <a:t>Grobfilter</a:t>
            </a: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672829" y="1308472"/>
            <a:ext cx="2000250" cy="1371600"/>
            <a:chOff x="672" y="864"/>
            <a:chExt cx="1680" cy="1152"/>
          </a:xfrm>
        </p:grpSpPr>
        <p:sp>
          <p:nvSpPr>
            <p:cNvPr id="66592" name="AutoShape 22"/>
            <p:cNvSpPr>
              <a:spLocks noChangeArrowheads="1"/>
            </p:cNvSpPr>
            <p:nvPr/>
          </p:nvSpPr>
          <p:spPr bwMode="auto">
            <a:xfrm>
              <a:off x="672" y="1056"/>
              <a:ext cx="1680" cy="86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166 w 21600"/>
                <a:gd name="T13" fmla="*/ 4175 h 21600"/>
                <a:gd name="T14" fmla="*/ 17434 w 21600"/>
                <a:gd name="T15" fmla="*/ 1742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731" y="21600"/>
                  </a:lnTo>
                  <a:lnTo>
                    <a:pt x="16869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760000">
                    <a:alpha val="39998"/>
                  </a:srgbClr>
                </a:gs>
                <a:gs pos="100000">
                  <a:srgbClr val="FF0000">
                    <a:alpha val="70000"/>
                  </a:srgbClr>
                </a:gs>
              </a:gsLst>
              <a:lin ang="540000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CH" sz="1350"/>
            </a:p>
          </p:txBody>
        </p:sp>
        <p:sp>
          <p:nvSpPr>
            <p:cNvPr id="66593" name="Oval 23"/>
            <p:cNvSpPr>
              <a:spLocks noChangeArrowheads="1"/>
            </p:cNvSpPr>
            <p:nvPr/>
          </p:nvSpPr>
          <p:spPr bwMode="auto">
            <a:xfrm>
              <a:off x="672" y="864"/>
              <a:ext cx="1680" cy="336"/>
            </a:xfrm>
            <a:prstGeom prst="ellipse">
              <a:avLst/>
            </a:prstGeom>
            <a:gradFill rotWithShape="1">
              <a:gsLst>
                <a:gs pos="0">
                  <a:srgbClr val="760000">
                    <a:alpha val="70000"/>
                  </a:srgbClr>
                </a:gs>
                <a:gs pos="100000">
                  <a:srgbClr val="FF0000"/>
                </a:gs>
              </a:gsLst>
              <a:lin ang="5400000" scaled="1"/>
            </a:gra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CH" sz="1350"/>
            </a:p>
          </p:txBody>
        </p:sp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1056" y="1824"/>
              <a:ext cx="912" cy="192"/>
              <a:chOff x="1056" y="1824"/>
              <a:chExt cx="912" cy="192"/>
            </a:xfrm>
          </p:grpSpPr>
          <p:sp>
            <p:nvSpPr>
              <p:cNvPr id="66596" name="Oval 25"/>
              <p:cNvSpPr>
                <a:spLocks noChangeArrowheads="1"/>
              </p:cNvSpPr>
              <p:nvPr/>
            </p:nvSpPr>
            <p:spPr bwMode="auto">
              <a:xfrm>
                <a:off x="1056" y="1824"/>
                <a:ext cx="912" cy="192"/>
              </a:xfrm>
              <a:prstGeom prst="ellipse">
                <a:avLst/>
              </a:prstGeom>
              <a:gradFill rotWithShape="1">
                <a:gsLst>
                  <a:gs pos="0">
                    <a:srgbClr val="760000">
                      <a:alpha val="20000"/>
                    </a:srgbClr>
                  </a:gs>
                  <a:gs pos="100000">
                    <a:srgbClr val="FF0000">
                      <a:alpha val="39998"/>
                    </a:srgbClr>
                  </a:gs>
                </a:gsLst>
                <a:lin ang="5400000" scaled="1"/>
              </a:gra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  <p:sp>
            <p:nvSpPr>
              <p:cNvPr id="66597" name="Line 26"/>
              <p:cNvSpPr>
                <a:spLocks noChangeShapeType="1"/>
              </p:cNvSpPr>
              <p:nvPr/>
            </p:nvSpPr>
            <p:spPr bwMode="auto">
              <a:xfrm>
                <a:off x="1248" y="182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  <p:sp>
            <p:nvSpPr>
              <p:cNvPr id="66598" name="Line 27"/>
              <p:cNvSpPr>
                <a:spLocks noChangeShapeType="1"/>
              </p:cNvSpPr>
              <p:nvPr/>
            </p:nvSpPr>
            <p:spPr bwMode="auto">
              <a:xfrm>
                <a:off x="1104" y="1968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  <p:sp>
            <p:nvSpPr>
              <p:cNvPr id="66599" name="Line 28"/>
              <p:cNvSpPr>
                <a:spLocks noChangeShapeType="1"/>
              </p:cNvSpPr>
              <p:nvPr/>
            </p:nvSpPr>
            <p:spPr bwMode="auto">
              <a:xfrm>
                <a:off x="1056" y="1920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  <p:sp>
            <p:nvSpPr>
              <p:cNvPr id="66600" name="Line 29"/>
              <p:cNvSpPr>
                <a:spLocks noChangeShapeType="1"/>
              </p:cNvSpPr>
              <p:nvPr/>
            </p:nvSpPr>
            <p:spPr bwMode="auto">
              <a:xfrm>
                <a:off x="1104" y="1872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  <p:sp>
            <p:nvSpPr>
              <p:cNvPr id="66601" name="Line 30"/>
              <p:cNvSpPr>
                <a:spLocks noChangeShapeType="1"/>
              </p:cNvSpPr>
              <p:nvPr/>
            </p:nvSpPr>
            <p:spPr bwMode="auto">
              <a:xfrm>
                <a:off x="1152" y="187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  <p:sp>
            <p:nvSpPr>
              <p:cNvPr id="66602" name="Line 31"/>
              <p:cNvSpPr>
                <a:spLocks noChangeShapeType="1"/>
              </p:cNvSpPr>
              <p:nvPr/>
            </p:nvSpPr>
            <p:spPr bwMode="auto">
              <a:xfrm>
                <a:off x="1344" y="182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  <p:sp>
            <p:nvSpPr>
              <p:cNvPr id="66603" name="Line 32"/>
              <p:cNvSpPr>
                <a:spLocks noChangeShapeType="1"/>
              </p:cNvSpPr>
              <p:nvPr/>
            </p:nvSpPr>
            <p:spPr bwMode="auto">
              <a:xfrm>
                <a:off x="1440" y="182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  <p:sp>
            <p:nvSpPr>
              <p:cNvPr id="66604" name="Line 33"/>
              <p:cNvSpPr>
                <a:spLocks noChangeShapeType="1"/>
              </p:cNvSpPr>
              <p:nvPr/>
            </p:nvSpPr>
            <p:spPr bwMode="auto">
              <a:xfrm>
                <a:off x="1536" y="182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  <p:sp>
            <p:nvSpPr>
              <p:cNvPr id="66605" name="Line 34"/>
              <p:cNvSpPr>
                <a:spLocks noChangeShapeType="1"/>
              </p:cNvSpPr>
              <p:nvPr/>
            </p:nvSpPr>
            <p:spPr bwMode="auto">
              <a:xfrm>
                <a:off x="1632" y="182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  <p:sp>
            <p:nvSpPr>
              <p:cNvPr id="66606" name="Line 35"/>
              <p:cNvSpPr>
                <a:spLocks noChangeShapeType="1"/>
              </p:cNvSpPr>
              <p:nvPr/>
            </p:nvSpPr>
            <p:spPr bwMode="auto">
              <a:xfrm>
                <a:off x="1728" y="182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  <p:sp>
            <p:nvSpPr>
              <p:cNvPr id="66607" name="Line 36"/>
              <p:cNvSpPr>
                <a:spLocks noChangeShapeType="1"/>
              </p:cNvSpPr>
              <p:nvPr/>
            </p:nvSpPr>
            <p:spPr bwMode="auto">
              <a:xfrm>
                <a:off x="1824" y="187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</p:grpSp>
        <p:sp>
          <p:nvSpPr>
            <p:cNvPr id="66595" name="Text Box 37"/>
            <p:cNvSpPr txBox="1">
              <a:spLocks noChangeArrowheads="1"/>
            </p:cNvSpPr>
            <p:nvPr/>
          </p:nvSpPr>
          <p:spPr bwMode="auto">
            <a:xfrm>
              <a:off x="1192" y="1334"/>
              <a:ext cx="704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de-DE" sz="1500"/>
                <a:t>Vorfilter</a:t>
              </a:r>
              <a:endParaRPr lang="de-DE" sz="1200"/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2399110" y="4205254"/>
            <a:ext cx="515541" cy="628650"/>
            <a:chOff x="1296" y="2976"/>
            <a:chExt cx="433" cy="528"/>
          </a:xfrm>
        </p:grpSpPr>
        <p:grpSp>
          <p:nvGrpSpPr>
            <p:cNvPr id="7" name="Group 39"/>
            <p:cNvGrpSpPr>
              <a:grpSpLocks/>
            </p:cNvGrpSpPr>
            <p:nvPr/>
          </p:nvGrpSpPr>
          <p:grpSpPr bwMode="auto">
            <a:xfrm>
              <a:off x="1296" y="2976"/>
              <a:ext cx="432" cy="528"/>
              <a:chOff x="1296" y="2976"/>
              <a:chExt cx="432" cy="528"/>
            </a:xfrm>
          </p:grpSpPr>
          <p:sp>
            <p:nvSpPr>
              <p:cNvPr id="746536" name="AutoShape 40"/>
              <p:cNvSpPr>
                <a:spLocks noChangeArrowheads="1"/>
              </p:cNvSpPr>
              <p:nvPr/>
            </p:nvSpPr>
            <p:spPr bwMode="auto">
              <a:xfrm>
                <a:off x="1296" y="3072"/>
                <a:ext cx="432" cy="384"/>
              </a:xfrm>
              <a:custGeom>
                <a:avLst/>
                <a:gdLst>
                  <a:gd name="G0" fmla="+- 6050 0 0"/>
                  <a:gd name="G1" fmla="+- 21600 0 6050"/>
                  <a:gd name="G2" fmla="*/ 6050 1 2"/>
                  <a:gd name="G3" fmla="+- 21600 0 G2"/>
                  <a:gd name="G4" fmla="+/ 6050 21600 2"/>
                  <a:gd name="G5" fmla="+/ G1 0 2"/>
                  <a:gd name="G6" fmla="*/ 21600 21600 6050"/>
                  <a:gd name="G7" fmla="*/ G6 1 2"/>
                  <a:gd name="G8" fmla="+- 21600 0 G7"/>
                  <a:gd name="G9" fmla="*/ 21600 1 2"/>
                  <a:gd name="G10" fmla="+- 6050 0 G9"/>
                  <a:gd name="G11" fmla="?: G10 G8 0"/>
                  <a:gd name="G12" fmla="?: G10 G7 21600"/>
                  <a:gd name="T0" fmla="*/ 18575 w 21600"/>
                  <a:gd name="T1" fmla="*/ 10800 h 21600"/>
                  <a:gd name="T2" fmla="*/ 10800 w 21600"/>
                  <a:gd name="T3" fmla="*/ 21600 h 21600"/>
                  <a:gd name="T4" fmla="*/ 3025 w 21600"/>
                  <a:gd name="T5" fmla="*/ 10800 h 21600"/>
                  <a:gd name="T6" fmla="*/ 10800 w 21600"/>
                  <a:gd name="T7" fmla="*/ 0 h 21600"/>
                  <a:gd name="T8" fmla="*/ 4825 w 21600"/>
                  <a:gd name="T9" fmla="*/ 4825 h 21600"/>
                  <a:gd name="T10" fmla="*/ 16775 w 21600"/>
                  <a:gd name="T11" fmla="*/ 16775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6050" y="21600"/>
                    </a:lnTo>
                    <a:lnTo>
                      <a:pt x="1555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shade val="46275"/>
                      <a:invGamma/>
                      <a:alpha val="39999"/>
                    </a:schemeClr>
                  </a:gs>
                  <a:gs pos="100000">
                    <a:schemeClr val="folHlink">
                      <a:alpha val="70000"/>
                    </a:schemeClr>
                  </a:gs>
                </a:gsLst>
                <a:lin ang="5400000" scaled="1"/>
              </a:gra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CH" sz="1350"/>
              </a:p>
            </p:txBody>
          </p:sp>
          <p:sp>
            <p:nvSpPr>
              <p:cNvPr id="66590" name="Oval 41"/>
              <p:cNvSpPr>
                <a:spLocks noChangeArrowheads="1"/>
              </p:cNvSpPr>
              <p:nvPr/>
            </p:nvSpPr>
            <p:spPr bwMode="auto">
              <a:xfrm>
                <a:off x="1296" y="2976"/>
                <a:ext cx="432" cy="144"/>
              </a:xfrm>
              <a:prstGeom prst="ellipse">
                <a:avLst/>
              </a:prstGeom>
              <a:gradFill rotWithShape="1">
                <a:gsLst>
                  <a:gs pos="0">
                    <a:srgbClr val="475E00">
                      <a:alpha val="70000"/>
                    </a:srgbClr>
                  </a:gs>
                  <a:gs pos="100000">
                    <a:srgbClr val="99CC00"/>
                  </a:gs>
                </a:gsLst>
                <a:lin ang="5400000" scaled="1"/>
              </a:gra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de-CH" sz="1350"/>
              </a:p>
            </p:txBody>
          </p:sp>
          <p:sp>
            <p:nvSpPr>
              <p:cNvPr id="746538" name="Oval 42"/>
              <p:cNvSpPr>
                <a:spLocks noChangeArrowheads="1"/>
              </p:cNvSpPr>
              <p:nvPr/>
            </p:nvSpPr>
            <p:spPr bwMode="auto">
              <a:xfrm>
                <a:off x="1416" y="3408"/>
                <a:ext cx="192" cy="96"/>
              </a:xfrm>
              <a:prstGeom prst="ellipse">
                <a:avLst/>
              </a:prstGeom>
              <a:gradFill rotWithShape="1">
                <a:gsLst>
                  <a:gs pos="0">
                    <a:schemeClr val="folHlink">
                      <a:gamma/>
                      <a:shade val="46275"/>
                      <a:invGamma/>
                      <a:alpha val="20000"/>
                    </a:schemeClr>
                  </a:gs>
                  <a:gs pos="100000">
                    <a:schemeClr val="folHlink">
                      <a:alpha val="39999"/>
                    </a:schemeClr>
                  </a:gs>
                </a:gsLst>
                <a:lin ang="5400000" scaled="1"/>
              </a:gra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CH" sz="1350"/>
              </a:p>
            </p:txBody>
          </p:sp>
        </p:grpSp>
        <p:sp>
          <p:nvSpPr>
            <p:cNvPr id="66588" name="Text Box 43"/>
            <p:cNvSpPr txBox="1">
              <a:spLocks noChangeArrowheads="1"/>
            </p:cNvSpPr>
            <p:nvPr/>
          </p:nvSpPr>
          <p:spPr bwMode="auto">
            <a:xfrm>
              <a:off x="1323" y="3134"/>
              <a:ext cx="40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de-DE" sz="1200"/>
                <a:t>Fein</a:t>
              </a:r>
            </a:p>
          </p:txBody>
        </p:sp>
      </p:grpSp>
      <p:sp>
        <p:nvSpPr>
          <p:cNvPr id="66568" name="Rectangle 44"/>
          <p:cNvSpPr>
            <a:spLocks noChangeArrowheads="1"/>
          </p:cNvSpPr>
          <p:nvPr/>
        </p:nvSpPr>
        <p:spPr bwMode="auto">
          <a:xfrm>
            <a:off x="3600451" y="1614454"/>
            <a:ext cx="2594372" cy="411956"/>
          </a:xfrm>
          <a:prstGeom prst="rect">
            <a:avLst/>
          </a:prstGeom>
          <a:solidFill>
            <a:srgbClr val="FF0000">
              <a:alpha val="70195"/>
            </a:srgbClr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CH" sz="1200">
                <a:solidFill>
                  <a:srgbClr val="000000"/>
                </a:solidFill>
              </a:rPr>
              <a:t>Eingang Angebot</a:t>
            </a:r>
            <a:br>
              <a:rPr lang="de-CH" sz="1200">
                <a:solidFill>
                  <a:srgbClr val="000000"/>
                </a:solidFill>
              </a:rPr>
            </a:br>
            <a:r>
              <a:rPr lang="de-CH" sz="1200">
                <a:solidFill>
                  <a:srgbClr val="000000"/>
                </a:solidFill>
              </a:rPr>
              <a:t>rechtzeitig und vollständig?</a:t>
            </a:r>
          </a:p>
        </p:txBody>
      </p:sp>
      <p:sp>
        <p:nvSpPr>
          <p:cNvPr id="63497" name="Rectangle 45"/>
          <p:cNvSpPr>
            <a:spLocks noChangeArrowheads="1"/>
          </p:cNvSpPr>
          <p:nvPr/>
        </p:nvSpPr>
        <p:spPr bwMode="auto">
          <a:xfrm>
            <a:off x="3601642" y="2351451"/>
            <a:ext cx="2593181" cy="378619"/>
          </a:xfrm>
          <a:prstGeom prst="rect">
            <a:avLst/>
          </a:prstGeom>
          <a:solidFill>
            <a:srgbClr val="CCCC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CH" sz="1200">
                <a:solidFill>
                  <a:srgbClr val="000000"/>
                </a:solidFill>
              </a:rPr>
              <a:t>Einhaltung Arbeitsbedingungen/</a:t>
            </a:r>
            <a:br>
              <a:rPr lang="de-CH" sz="1200">
                <a:solidFill>
                  <a:srgbClr val="000000"/>
                </a:solidFill>
              </a:rPr>
            </a:br>
            <a:r>
              <a:rPr lang="de-CH" sz="1200">
                <a:solidFill>
                  <a:srgbClr val="000000"/>
                </a:solidFill>
              </a:rPr>
              <a:t>Gleichbehandlungsgrundsatz?</a:t>
            </a:r>
          </a:p>
        </p:txBody>
      </p:sp>
      <p:sp>
        <p:nvSpPr>
          <p:cNvPr id="63498" name="Rectangle 46"/>
          <p:cNvSpPr>
            <a:spLocks noChangeArrowheads="1"/>
          </p:cNvSpPr>
          <p:nvPr/>
        </p:nvSpPr>
        <p:spPr bwMode="auto">
          <a:xfrm>
            <a:off x="3601642" y="3269423"/>
            <a:ext cx="2593181" cy="432197"/>
          </a:xfrm>
          <a:prstGeom prst="rect">
            <a:avLst/>
          </a:prstGeom>
          <a:solidFill>
            <a:srgbClr val="CCCC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CH" sz="1200">
                <a:solidFill>
                  <a:srgbClr val="000000"/>
                </a:solidFill>
              </a:rPr>
              <a:t>Erfüllung zwingender Leistungs-</a:t>
            </a:r>
            <a:br>
              <a:rPr lang="de-CH" sz="1200">
                <a:solidFill>
                  <a:srgbClr val="000000"/>
                </a:solidFill>
              </a:rPr>
            </a:br>
            <a:r>
              <a:rPr lang="de-CH" sz="1200">
                <a:solidFill>
                  <a:srgbClr val="000000"/>
                </a:solidFill>
              </a:rPr>
              <a:t>anforderungen (Musskriterien)?</a:t>
            </a:r>
          </a:p>
        </p:txBody>
      </p:sp>
      <p:sp>
        <p:nvSpPr>
          <p:cNvPr id="63499" name="Rectangle 47"/>
          <p:cNvSpPr>
            <a:spLocks noChangeArrowheads="1"/>
          </p:cNvSpPr>
          <p:nvPr/>
        </p:nvSpPr>
        <p:spPr bwMode="auto">
          <a:xfrm>
            <a:off x="3601642" y="3755197"/>
            <a:ext cx="2593181" cy="377429"/>
          </a:xfrm>
          <a:prstGeom prst="rect">
            <a:avLst/>
          </a:prstGeom>
          <a:solidFill>
            <a:srgbClr val="CCCC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CH" sz="1200">
                <a:solidFill>
                  <a:srgbClr val="000000"/>
                </a:solidFill>
              </a:rPr>
              <a:t>Erfüllung Eignungskriterien?</a:t>
            </a:r>
          </a:p>
        </p:txBody>
      </p:sp>
      <p:sp>
        <p:nvSpPr>
          <p:cNvPr id="63500" name="Rectangle 48"/>
          <p:cNvSpPr>
            <a:spLocks noChangeArrowheads="1"/>
          </p:cNvSpPr>
          <p:nvPr/>
        </p:nvSpPr>
        <p:spPr bwMode="auto">
          <a:xfrm>
            <a:off x="3601642" y="2783648"/>
            <a:ext cx="2593181" cy="432197"/>
          </a:xfrm>
          <a:prstGeom prst="rect">
            <a:avLst/>
          </a:prstGeom>
          <a:solidFill>
            <a:srgbClr val="CCCC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CH" sz="1200">
                <a:solidFill>
                  <a:srgbClr val="000000"/>
                </a:solidFill>
              </a:rPr>
              <a:t>Andere gesetzliche</a:t>
            </a:r>
            <a:br>
              <a:rPr lang="de-CH" sz="1200">
                <a:solidFill>
                  <a:srgbClr val="000000"/>
                </a:solidFill>
              </a:rPr>
            </a:br>
            <a:r>
              <a:rPr lang="de-CH" sz="1200">
                <a:solidFill>
                  <a:srgbClr val="000000"/>
                </a:solidFill>
              </a:rPr>
              <a:t>Ausschlussgründe?</a:t>
            </a:r>
          </a:p>
        </p:txBody>
      </p:sp>
      <p:sp>
        <p:nvSpPr>
          <p:cNvPr id="63501" name="Rectangle 49"/>
          <p:cNvSpPr>
            <a:spLocks noChangeArrowheads="1"/>
          </p:cNvSpPr>
          <p:nvPr/>
        </p:nvSpPr>
        <p:spPr bwMode="auto">
          <a:xfrm>
            <a:off x="3601642" y="4456476"/>
            <a:ext cx="2593181" cy="377428"/>
          </a:xfrm>
          <a:prstGeom prst="rect">
            <a:avLst/>
          </a:prstGeom>
          <a:solidFill>
            <a:schemeClr val="folHlink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CH" sz="1200">
                <a:solidFill>
                  <a:srgbClr val="000000"/>
                </a:solidFill>
              </a:rPr>
              <a:t>Erfüllung Zuschlagskriterien?</a:t>
            </a:r>
          </a:p>
        </p:txBody>
      </p:sp>
      <p:sp>
        <p:nvSpPr>
          <p:cNvPr id="66574" name="Rectangle 50"/>
          <p:cNvSpPr>
            <a:spLocks noChangeArrowheads="1"/>
          </p:cNvSpPr>
          <p:nvPr/>
        </p:nvSpPr>
        <p:spPr bwMode="auto">
          <a:xfrm>
            <a:off x="7056835" y="1539445"/>
            <a:ext cx="539353" cy="259318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 anchorCtr="1"/>
          <a:lstStyle/>
          <a:p>
            <a:pPr algn="ctr"/>
            <a:r>
              <a:rPr lang="de-CH" sz="1350"/>
              <a:t>AUSSCHLUSS</a:t>
            </a:r>
          </a:p>
        </p:txBody>
      </p:sp>
      <p:cxnSp>
        <p:nvCxnSpPr>
          <p:cNvPr id="66575" name="AutoShape 51"/>
          <p:cNvCxnSpPr>
            <a:cxnSpLocks noChangeShapeType="1"/>
            <a:stCxn id="66568" idx="3"/>
            <a:endCxn id="66574" idx="1"/>
          </p:cNvCxnSpPr>
          <p:nvPr/>
        </p:nvCxnSpPr>
        <p:spPr bwMode="auto">
          <a:xfrm>
            <a:off x="6194822" y="1820433"/>
            <a:ext cx="862013" cy="1015603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6576" name="AutoShape 52"/>
          <p:cNvCxnSpPr>
            <a:cxnSpLocks noChangeShapeType="1"/>
            <a:stCxn id="63497" idx="3"/>
            <a:endCxn id="66574" idx="1"/>
          </p:cNvCxnSpPr>
          <p:nvPr/>
        </p:nvCxnSpPr>
        <p:spPr bwMode="auto">
          <a:xfrm>
            <a:off x="6194822" y="2540760"/>
            <a:ext cx="862013" cy="2952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6577" name="AutoShape 53"/>
          <p:cNvCxnSpPr>
            <a:cxnSpLocks noChangeShapeType="1"/>
            <a:stCxn id="63500" idx="3"/>
            <a:endCxn id="66574" idx="1"/>
          </p:cNvCxnSpPr>
          <p:nvPr/>
        </p:nvCxnSpPr>
        <p:spPr bwMode="auto">
          <a:xfrm flipV="1">
            <a:off x="6194822" y="2836036"/>
            <a:ext cx="862013" cy="164306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6578" name="AutoShape 54"/>
          <p:cNvCxnSpPr>
            <a:cxnSpLocks noChangeShapeType="1"/>
            <a:stCxn id="63498" idx="3"/>
            <a:endCxn id="66574" idx="1"/>
          </p:cNvCxnSpPr>
          <p:nvPr/>
        </p:nvCxnSpPr>
        <p:spPr bwMode="auto">
          <a:xfrm flipV="1">
            <a:off x="6194822" y="2836036"/>
            <a:ext cx="862013" cy="650081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6579" name="AutoShape 55"/>
          <p:cNvCxnSpPr>
            <a:cxnSpLocks noChangeShapeType="1"/>
            <a:stCxn id="63499" idx="3"/>
            <a:endCxn id="66574" idx="1"/>
          </p:cNvCxnSpPr>
          <p:nvPr/>
        </p:nvCxnSpPr>
        <p:spPr bwMode="auto">
          <a:xfrm flipV="1">
            <a:off x="6194822" y="2836036"/>
            <a:ext cx="862013" cy="110847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6580" name="AutoShape 56"/>
          <p:cNvCxnSpPr>
            <a:cxnSpLocks noChangeShapeType="1"/>
            <a:stCxn id="66568" idx="2"/>
            <a:endCxn id="63497" idx="0"/>
          </p:cNvCxnSpPr>
          <p:nvPr/>
        </p:nvCxnSpPr>
        <p:spPr bwMode="auto">
          <a:xfrm>
            <a:off x="4898231" y="2026410"/>
            <a:ext cx="0" cy="32504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3509" name="AutoShape 57"/>
          <p:cNvCxnSpPr>
            <a:cxnSpLocks noChangeShapeType="1"/>
            <a:stCxn id="63499" idx="2"/>
            <a:endCxn id="63501" idx="0"/>
          </p:cNvCxnSpPr>
          <p:nvPr/>
        </p:nvCxnSpPr>
        <p:spPr bwMode="auto">
          <a:xfrm>
            <a:off x="4898231" y="4132626"/>
            <a:ext cx="0" cy="323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pic>
        <p:nvPicPr>
          <p:cNvPr id="66582" name="Picture 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1688273"/>
            <a:ext cx="227410" cy="229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11" name="Picture 5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2403839"/>
            <a:ext cx="227410" cy="229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12" name="Picture 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2889614"/>
            <a:ext cx="227410" cy="229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13" name="Picture 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3376579"/>
            <a:ext cx="227410" cy="229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14" name="Picture 6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3808777"/>
            <a:ext cx="227410" cy="229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5119" y="622671"/>
            <a:ext cx="7020000" cy="410369"/>
          </a:xfrm>
          <a:noFill/>
          <a:ln w="28575"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8131" indent="-288131">
              <a:lnSpc>
                <a:spcPct val="120000"/>
              </a:lnSpc>
              <a:tabLst>
                <a:tab pos="676275" algn="l"/>
                <a:tab pos="1076325" algn="l"/>
              </a:tabLst>
              <a:defRPr/>
            </a:pPr>
            <a:r>
              <a:rPr lang="de-CH" dirty="0"/>
              <a:t>Evaluation</a:t>
            </a:r>
          </a:p>
        </p:txBody>
      </p:sp>
    </p:spTree>
    <p:extLst>
      <p:ext uri="{BB962C8B-B14F-4D97-AF65-F5344CB8AC3E}">
        <p14:creationId xmlns:p14="http://schemas.microsoft.com/office/powerpoint/2010/main" val="52051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3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3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3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3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3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3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63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63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7" grpId="0" animBg="1"/>
      <p:bldP spid="63498" grpId="0" animBg="1"/>
      <p:bldP spid="63499" grpId="0" animBg="1"/>
      <p:bldP spid="63500" grpId="0" animBg="1"/>
      <p:bldP spid="6350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03D2A3-39AA-46CF-93AA-9B7FA4A57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Evaluation</a:t>
            </a:r>
            <a:endParaRPr lang="de-CH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sz="half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de-CH" b="1" dirty="0"/>
              <a:t>Vorfilter:  </a:t>
            </a:r>
            <a:r>
              <a:rPr lang="de-CH" dirty="0"/>
              <a:t>Prüfung der Angebote in Bezug auf Rechtzeitigkeit und Vollständigkeit</a:t>
            </a:r>
          </a:p>
          <a:p>
            <a:pPr marL="558800" lvl="1" indent="-285750">
              <a:spcBef>
                <a:spcPts val="450"/>
              </a:spcBef>
              <a:spcAft>
                <a:spcPts val="600"/>
              </a:spcAft>
              <a:buFont typeface="Symbol" panose="05050102010706020507" pitchFamily="18" charset="2"/>
              <a:buChar char="-"/>
              <a:tabLst>
                <a:tab pos="266700" algn="l"/>
              </a:tabLst>
              <a:defRPr/>
            </a:pPr>
            <a:r>
              <a:rPr lang="de-CH" b="1" dirty="0">
                <a:ea typeface="ＭＳ Ｐゴシック" charset="-128"/>
              </a:rPr>
              <a:t>Rechtzeitigkeit</a:t>
            </a:r>
            <a:r>
              <a:rPr lang="de-CH" dirty="0">
                <a:ea typeface="ＭＳ Ｐゴシック" charset="-128"/>
              </a:rPr>
              <a:t>: Auch 5 Minuten zu spät ist zu spät! Das Angebot wird nicht evaluiert und scheidet sofort aus. Trotzdem: Angebot nicht ungeöffnet zurücksenden</a:t>
            </a:r>
          </a:p>
          <a:p>
            <a:pPr marL="558800" lvl="1" indent="-285750">
              <a:spcBef>
                <a:spcPts val="900"/>
              </a:spcBef>
              <a:spcAft>
                <a:spcPts val="600"/>
              </a:spcAft>
              <a:buFont typeface="Symbol" panose="05050102010706020507" pitchFamily="18" charset="2"/>
              <a:buChar char="-"/>
              <a:tabLst>
                <a:tab pos="266700" algn="l"/>
              </a:tabLst>
              <a:defRPr/>
            </a:pPr>
            <a:r>
              <a:rPr lang="de-CH" b="1" dirty="0">
                <a:ea typeface="ＭＳ Ｐゴシック" charset="-128"/>
              </a:rPr>
              <a:t>Vollständigkeit</a:t>
            </a:r>
            <a:r>
              <a:rPr lang="de-CH" dirty="0">
                <a:ea typeface="ＭＳ Ｐゴシック" charset="-128"/>
              </a:rPr>
              <a:t>: Grundsätzlich müssen Angebote vollständig sein, die Grenze bildet der überspitze Formalismus: </a:t>
            </a:r>
            <a:br>
              <a:rPr lang="de-CH" dirty="0">
                <a:ea typeface="ＭＳ Ｐゴシック" charset="-128"/>
              </a:rPr>
            </a:br>
            <a:br>
              <a:rPr lang="de-CH" dirty="0">
                <a:ea typeface="ＭＳ Ｐゴシック" charset="-128"/>
              </a:rPr>
            </a:br>
            <a:r>
              <a:rPr lang="de-CH" dirty="0">
                <a:ea typeface="ＭＳ Ｐゴシック" charset="-128"/>
              </a:rPr>
              <a:t>Fehlen im Vergleich zum Umfang des Angebots nur wenige Angaben, kann beim Anbieter nachgefragt werden. Fehlende Unterschriften und absichtlich nicht offerierte Preise führen jedoch zum Ausschluss.</a:t>
            </a:r>
          </a:p>
          <a:p>
            <a:pPr eaLnBrk="1" hangingPunct="1">
              <a:lnSpc>
                <a:spcPct val="90000"/>
              </a:lnSpc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199782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70C9EF-C343-4A30-A2A2-91EE7163A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Evaluation</a:t>
            </a:r>
            <a:endParaRPr lang="de-CH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sz="half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de-CH" b="1" dirty="0"/>
              <a:t>Grobfilter: </a:t>
            </a:r>
            <a:r>
              <a:rPr lang="de-CH" dirty="0"/>
              <a:t>Prüfung der</a:t>
            </a:r>
            <a:r>
              <a:rPr lang="de-CH" dirty="0">
                <a:solidFill>
                  <a:srgbClr val="000000"/>
                </a:solidFill>
              </a:rPr>
              <a:t> zwingenden Teilnahmebedingungen, Leistungsanforderungen</a:t>
            </a:r>
            <a:r>
              <a:rPr lang="de-CH" dirty="0"/>
              <a:t> und Eignungskriterien</a:t>
            </a:r>
          </a:p>
          <a:p>
            <a:pPr lvl="1">
              <a:spcAft>
                <a:spcPts val="600"/>
              </a:spcAft>
            </a:pPr>
            <a:r>
              <a:rPr lang="de-CH" dirty="0"/>
              <a:t>Einhaltung Arbeitsbedingungen / Gleichbehandlungsgrundsatz </a:t>
            </a:r>
          </a:p>
          <a:p>
            <a:pPr lvl="1">
              <a:spcAft>
                <a:spcPts val="600"/>
              </a:spcAft>
            </a:pPr>
            <a:r>
              <a:rPr lang="de-CH" dirty="0"/>
              <a:t>Andere gesetzliche Ausschlussgründe (falsche Auskünfte, Steuern und Sozialabgaben nicht bezahlt, Wettbewerbsabreden getroffen etc.; i.d.R. Selbstdeklaration)</a:t>
            </a:r>
          </a:p>
          <a:p>
            <a:pPr lvl="1">
              <a:spcAft>
                <a:spcPts val="600"/>
              </a:spcAft>
            </a:pPr>
            <a:r>
              <a:rPr lang="de-CH" dirty="0"/>
              <a:t>Erfüllung zwingender Leistungsanforderungen (Tech. Spez. / Musskriterien)</a:t>
            </a:r>
          </a:p>
          <a:p>
            <a:pPr lvl="1"/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6251648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70C9EF-C343-4A30-A2A2-91EE7163A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Evaluation</a:t>
            </a:r>
            <a:endParaRPr lang="de-CH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sz="half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1">
              <a:spcAft>
                <a:spcPts val="600"/>
              </a:spcAft>
            </a:pPr>
            <a:r>
              <a:rPr lang="de-CH" sz="2000" dirty="0"/>
              <a:t>Erfüllung Eignungskriterien</a:t>
            </a:r>
          </a:p>
          <a:p>
            <a:pPr lvl="1">
              <a:spcAft>
                <a:spcPts val="600"/>
              </a:spcAft>
            </a:pPr>
            <a:r>
              <a:rPr lang="de-CH" sz="2000" dirty="0"/>
              <a:t>Ist einer dieser Vorgaben nicht erfüllt, wird der Anbietende ausgeschlossen. Die Evaluation seines Angebots endet hier, eine Feinevaluation findet nicht statt. </a:t>
            </a:r>
          </a:p>
          <a:p>
            <a:pPr lvl="1">
              <a:spcAft>
                <a:spcPts val="600"/>
              </a:spcAft>
            </a:pPr>
            <a:r>
              <a:rPr lang="de-CH" sz="2000" dirty="0"/>
              <a:t>Fällt die Eignung nachträglich weg, wird der Anbietende ebenfalls ausgeschlossen.</a:t>
            </a:r>
          </a:p>
          <a:p>
            <a:pPr lvl="1">
              <a:spcAft>
                <a:spcPts val="600"/>
              </a:spcAft>
            </a:pPr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36863194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4CB346-2DE4-4BDA-BB47-5E13A330A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Evaluation</a:t>
            </a:r>
            <a:endParaRPr lang="de-CH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sz="half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de-CH" b="1" dirty="0"/>
              <a:t>Feinfilter: 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de-CH" dirty="0"/>
              <a:t>	Prüfung der Angebote gemäss Zuschlagskriterien</a:t>
            </a:r>
          </a:p>
          <a:p>
            <a:pPr lvl="1">
              <a:spcAft>
                <a:spcPts val="600"/>
              </a:spcAft>
            </a:pPr>
            <a:r>
              <a:rPr lang="de-CH" dirty="0"/>
              <a:t>Bewertungsmatrix anwenden</a:t>
            </a:r>
          </a:p>
          <a:p>
            <a:pPr lvl="1">
              <a:spcAft>
                <a:spcPts val="600"/>
              </a:spcAft>
            </a:pPr>
            <a:r>
              <a:rPr lang="de-CH" dirty="0"/>
              <a:t>Vorsicht bei Berücksichtigung einer Mehreignung</a:t>
            </a:r>
          </a:p>
          <a:p>
            <a:pPr lvl="1">
              <a:spcAft>
                <a:spcPts val="600"/>
              </a:spcAft>
            </a:pPr>
            <a:r>
              <a:rPr lang="de-CH" dirty="0"/>
              <a:t>Bei der Evaluation von Offerten muss der Verhältnismässigkeitsgrundsatz gewährt werden</a:t>
            </a:r>
          </a:p>
          <a:p>
            <a:pPr lvl="1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015000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8291" name="Group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5930"/>
              </p:ext>
            </p:extLst>
          </p:nvPr>
        </p:nvGraphicFramePr>
        <p:xfrm>
          <a:off x="1560447" y="1375141"/>
          <a:ext cx="5994797" cy="3294461"/>
        </p:xfrm>
        <a:graphic>
          <a:graphicData uri="http://schemas.openxmlformats.org/drawingml/2006/table">
            <a:tbl>
              <a:tblPr/>
              <a:tblGrid>
                <a:gridCol w="5000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b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</a:b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Zuschlagskriterien (Bsp.)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</a:endParaRPr>
                    </a:p>
                  </a:txBody>
                  <a:tcPr marL="68580" marR="68580" marT="34290" marB="3429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br>
                        <a:rPr kumimoji="0" lang="de-CH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</a:br>
                      <a:r>
                        <a:rPr kumimoji="0" lang="de-CH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Gewicht</a:t>
                      </a:r>
                      <a:endParaRPr kumimoji="0" lang="de-CH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</a:endParaRPr>
                    </a:p>
                  </a:txBody>
                  <a:tcPr marL="68580" marR="68580" marT="34290" marB="3429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366">
                <a:tc>
                  <a:txBody>
                    <a:bodyPr/>
                    <a:lstStyle/>
                    <a:p>
                      <a:pPr marL="85725" marR="0" lvl="0" indent="-857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71438" algn="l"/>
                          <a:tab pos="5581650" algn="r"/>
                        </a:tabLst>
                      </a:pPr>
                      <a:r>
                        <a:rPr kumimoji="0" lang="de-CH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charset="0"/>
                        </a:rPr>
                        <a:t>Preis</a:t>
                      </a:r>
                      <a:b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charset="0"/>
                        </a:rPr>
                      </a:b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charset="0"/>
                        </a:rPr>
                        <a:t>(Angebotssumme, inkl. Optionen)</a:t>
                      </a:r>
                    </a:p>
                  </a:txBody>
                  <a:tcPr marL="68580" marR="68580" marT="34290" marB="3429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581650" algn="r"/>
                        </a:tabLst>
                      </a:pPr>
                      <a:r>
                        <a:rPr kumimoji="0" lang="de-CH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charset="0"/>
                        </a:rPr>
                        <a:t>60%</a:t>
                      </a:r>
                    </a:p>
                  </a:txBody>
                  <a:tcPr marL="68580" marR="68580" marT="34290" marB="3429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366">
                <a:tc>
                  <a:txBody>
                    <a:bodyPr/>
                    <a:lstStyle/>
                    <a:p>
                      <a:pPr marL="85725" marR="0" lvl="0" indent="-857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71438" algn="l"/>
                          <a:tab pos="5581650" algn="r"/>
                        </a:tabLst>
                      </a:pPr>
                      <a:r>
                        <a:rPr kumimoji="0" lang="de-CH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charset="0"/>
                        </a:rPr>
                        <a:t>Auftragsanalyse</a:t>
                      </a:r>
                      <a:b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charset="0"/>
                        </a:rPr>
                      </a:b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charset="0"/>
                        </a:rPr>
                        <a:t>(Qualität: Beitrag der Lösungsansätze zur Zielerreichung, Chancen- und Risikoanalyse mit entsprechenden Massnahmenvorschlägen)</a:t>
                      </a:r>
                    </a:p>
                  </a:txBody>
                  <a:tcPr marL="68580" marR="68580" marT="34290" marB="3429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581650" algn="r"/>
                        </a:tabLst>
                      </a:pPr>
                      <a:r>
                        <a:rPr kumimoji="0" lang="de-CH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charset="0"/>
                        </a:rPr>
                        <a:t>10%</a:t>
                      </a:r>
                    </a:p>
                  </a:txBody>
                  <a:tcPr marL="68580" marR="68580" marT="34290" marB="3429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581">
                <a:tc>
                  <a:txBody>
                    <a:bodyPr/>
                    <a:lstStyle/>
                    <a:p>
                      <a:pPr marL="85725" marR="0" lvl="0" indent="-857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71438" algn="l"/>
                          <a:tab pos="5581650" algn="r"/>
                        </a:tabLst>
                      </a:pPr>
                      <a:r>
                        <a:rPr kumimoji="0" lang="de-CH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charset="0"/>
                        </a:rPr>
                        <a:t>Terminplan</a:t>
                      </a:r>
                      <a:b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charset="0"/>
                        </a:rPr>
                      </a:b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charset="0"/>
                        </a:rPr>
                        <a:t>(Erfassung der wesentlichen Aspekte, Plausibilität)</a:t>
                      </a:r>
                    </a:p>
                  </a:txBody>
                  <a:tcPr marL="68580" marR="68580" marT="34290" marB="3429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581650" algn="r"/>
                        </a:tabLst>
                      </a:pPr>
                      <a:r>
                        <a:rPr kumimoji="0" lang="de-CH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charset="0"/>
                        </a:rPr>
                        <a:t>10%</a:t>
                      </a:r>
                    </a:p>
                  </a:txBody>
                  <a:tcPr marL="68580" marR="68580" marT="34290" marB="3429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366">
                <a:tc>
                  <a:txBody>
                    <a:bodyPr/>
                    <a:lstStyle/>
                    <a:p>
                      <a:pPr marL="85725" marR="0" lvl="0" indent="-857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71438" algn="l"/>
                          <a:tab pos="5581650" algn="r"/>
                        </a:tabLst>
                      </a:pPr>
                      <a:r>
                        <a:rPr kumimoji="0" lang="de-CH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charset="0"/>
                        </a:rPr>
                        <a:t>Schlüsselpersonen</a:t>
                      </a:r>
                      <a:b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charset="0"/>
                        </a:rPr>
                      </a:b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charset="0"/>
                        </a:rPr>
                        <a:t>(Erfahrung mit gleichartigen Aufgaben [inkl. Referenzauskünfte bzw. eigene Erfahrungen], Verfügbarkeit)</a:t>
                      </a:r>
                    </a:p>
                  </a:txBody>
                  <a:tcPr marL="68580" marR="68580" marT="34290" marB="3429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581650" algn="r"/>
                        </a:tabLst>
                      </a:pPr>
                      <a:r>
                        <a:rPr kumimoji="0" lang="de-CH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charset="0"/>
                        </a:rPr>
                        <a:t>10%</a:t>
                      </a:r>
                    </a:p>
                  </a:txBody>
                  <a:tcPr marL="68580" marR="68580" marT="34290" marB="3429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391">
                <a:tc>
                  <a:txBody>
                    <a:bodyPr/>
                    <a:lstStyle/>
                    <a:p>
                      <a:pPr marL="85725" marR="0" lvl="0" indent="-857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71438" algn="l"/>
                          <a:tab pos="5581650" algn="r"/>
                        </a:tabLst>
                      </a:pPr>
                      <a:r>
                        <a:rPr kumimoji="0" lang="de-CH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charset="0"/>
                        </a:rPr>
                        <a:t>Projektorganisation</a:t>
                      </a:r>
                      <a:b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charset="0"/>
                        </a:rPr>
                      </a:b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charset="0"/>
                        </a:rPr>
                        <a:t>(Zweckmässigkeit der Projektorganisation für die konkrete Aufgabe)</a:t>
                      </a:r>
                    </a:p>
                  </a:txBody>
                  <a:tcPr marL="68580" marR="68580" marT="34290" marB="3429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581650" algn="r"/>
                        </a:tabLst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Times New Roman" charset="0"/>
                        </a:rPr>
                        <a:t>10%</a:t>
                      </a:r>
                    </a:p>
                  </a:txBody>
                  <a:tcPr marL="68580" marR="68580" marT="34290" marB="34290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515979A0-F4A1-47DE-8884-AB97C071D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Taxonomien/Bewertungen (Modelle) 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93337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40000" y="587615"/>
            <a:ext cx="7020000" cy="538802"/>
          </a:xfrm>
          <a:noFill/>
          <a:ln w="28575">
            <a:miter lim="800000"/>
            <a:headEnd/>
            <a:tailEnd/>
          </a:ln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8131" indent="-288131">
              <a:lnSpc>
                <a:spcPct val="120000"/>
              </a:lnSpc>
              <a:tabLst>
                <a:tab pos="676275" algn="l"/>
                <a:tab pos="1076325" algn="l"/>
              </a:tabLst>
            </a:pPr>
            <a:r>
              <a:rPr lang="de-CH" dirty="0"/>
              <a:t>Taxonomien/Bewertungen (Modelle)</a:t>
            </a:r>
            <a:endParaRPr lang="de-DE" dirty="0"/>
          </a:p>
        </p:txBody>
      </p:sp>
      <p:pic>
        <p:nvPicPr>
          <p:cNvPr id="72708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00047" y="1635646"/>
            <a:ext cx="6959953" cy="3265488"/>
          </a:xfrm>
          <a:noFill/>
          <a:ln>
            <a:miter lim="800000"/>
            <a:headEnd/>
            <a:tailEnd/>
          </a:ln>
        </p:spPr>
      </p:pic>
      <p:sp>
        <p:nvSpPr>
          <p:cNvPr id="2" name="Pfeil: nach oben 1">
            <a:extLst>
              <a:ext uri="{FF2B5EF4-FFF2-40B4-BE49-F238E27FC236}">
                <a16:creationId xmlns:a16="http://schemas.microsoft.com/office/drawing/2014/main" id="{97C5054D-1A53-4D96-9207-E5E84F636ACC}"/>
              </a:ext>
            </a:extLst>
          </p:cNvPr>
          <p:cNvSpPr/>
          <p:nvPr/>
        </p:nvSpPr>
        <p:spPr bwMode="auto">
          <a:xfrm>
            <a:off x="7740352" y="2164699"/>
            <a:ext cx="463487" cy="2621756"/>
          </a:xfrm>
          <a:prstGeom prst="upArrow">
            <a:avLst>
              <a:gd name="adj1" fmla="val 28422"/>
              <a:gd name="adj2" fmla="val 50000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CH">
              <a:latin typeface="Times"/>
            </a:endParaRP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BDC007C-AAC0-4393-AB64-04C11BD2C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422" y="1271963"/>
            <a:ext cx="75977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b="0" dirty="0">
                <a:latin typeface="+mn-lt"/>
              </a:rPr>
              <a:t>5-Stufen Modell</a:t>
            </a:r>
            <a:endParaRPr lang="de-CH" b="0" u="sng" dirty="0">
              <a:solidFill>
                <a:srgbClr val="3366CC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3177245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344" name="Group 144"/>
          <p:cNvGraphicFramePr>
            <a:graphicFrameLocks noGrp="1"/>
          </p:cNvGraphicFramePr>
          <p:nvPr/>
        </p:nvGraphicFramePr>
        <p:xfrm>
          <a:off x="1560909" y="2141185"/>
          <a:ext cx="5838288" cy="2547041"/>
        </p:xfrm>
        <a:graphic>
          <a:graphicData uri="http://schemas.openxmlformats.org/drawingml/2006/table">
            <a:tbl>
              <a:tblPr/>
              <a:tblGrid>
                <a:gridCol w="312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0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4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5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N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</a:endParaRPr>
                    </a:p>
                  </a:txBody>
                  <a:tcPr marL="68580" marR="68580" marT="34279" marB="3427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r>
                        <a:rPr kumimoji="0" lang="de-CH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Bezogen auf Erfüllung der Kriterien</a:t>
                      </a:r>
                      <a:endParaRPr kumimoji="0" lang="de-CH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</a:endParaRPr>
                    </a:p>
                  </a:txBody>
                  <a:tcPr marL="68580" marR="68580" marT="34279" marB="3427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br>
                        <a:rPr kumimoji="0" lang="de-CH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</a:br>
                      <a:r>
                        <a:rPr kumimoji="0" lang="de-CH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Bezogen auf Qualität der Angaben </a:t>
                      </a:r>
                      <a:endParaRPr kumimoji="0" lang="de-CH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charset="0"/>
                      </a:endParaRPr>
                    </a:p>
                  </a:txBody>
                  <a:tcPr marL="68580" marR="68580" marT="34279" marB="3427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r>
                        <a:rPr kumimoji="0" lang="de-CH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0</a:t>
                      </a:r>
                    </a:p>
                  </a:txBody>
                  <a:tcPr marL="68580" marR="68580" marT="34279" marB="3427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r>
                        <a:rPr kumimoji="0" lang="de-CH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nicht beurteilbar</a:t>
                      </a:r>
                    </a:p>
                  </a:txBody>
                  <a:tcPr marL="68580" marR="68580" marT="34279" marB="3427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r>
                        <a:rPr kumimoji="0" lang="de-CH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keine Angaben</a:t>
                      </a:r>
                    </a:p>
                  </a:txBody>
                  <a:tcPr marL="68580" marR="68580" marT="34279" marB="3427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5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r>
                        <a:rPr kumimoji="0" lang="de-CH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1</a:t>
                      </a:r>
                    </a:p>
                  </a:txBody>
                  <a:tcPr marL="68580" marR="68580" marT="34279" marB="3427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r>
                        <a:rPr kumimoji="0" lang="de-CH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sehr schlechte Erfüllung des Kriteriums</a:t>
                      </a:r>
                    </a:p>
                  </a:txBody>
                  <a:tcPr marL="68580" marR="68580" marT="34279" marB="3427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r>
                        <a:rPr kumimoji="0" lang="de-CH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ungenügende, unvollständige Angaben</a:t>
                      </a:r>
                    </a:p>
                  </a:txBody>
                  <a:tcPr marL="68580" marR="68580" marT="34279" marB="3427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r>
                        <a:rPr kumimoji="0" lang="de-CH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2</a:t>
                      </a:r>
                    </a:p>
                  </a:txBody>
                  <a:tcPr marL="68580" marR="68580" marT="34279" marB="3427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r>
                        <a:rPr kumimoji="0" lang="de-CH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schlechte Erfüllung</a:t>
                      </a:r>
                    </a:p>
                  </a:txBody>
                  <a:tcPr marL="68580" marR="68580" marT="34279" marB="3427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r>
                        <a:rPr kumimoji="0" lang="de-CH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Angaben ohne ausreichenden Bezug zum Projekt</a:t>
                      </a:r>
                    </a:p>
                  </a:txBody>
                  <a:tcPr marL="68580" marR="68580" marT="34279" marB="3427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9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r>
                        <a:rPr kumimoji="0" lang="de-CH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3</a:t>
                      </a:r>
                    </a:p>
                  </a:txBody>
                  <a:tcPr marL="68580" marR="68580" marT="34279" marB="3427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normale, durchschnitt-</a:t>
                      </a:r>
                      <a:r>
                        <a:rPr kumimoji="0" lang="de-CH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liche</a:t>
                      </a: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 Erfüllung</a:t>
                      </a:r>
                    </a:p>
                  </a:txBody>
                  <a:tcPr marL="68580" marR="68580" marT="34279" marB="3427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durchschnittliche Qualität, den Anforderungen der Ausschreibung entsprechend</a:t>
                      </a:r>
                    </a:p>
                  </a:txBody>
                  <a:tcPr marL="68580" marR="68580" marT="34279" marB="3427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r>
                        <a:rPr kumimoji="0" lang="de-CH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4</a:t>
                      </a:r>
                    </a:p>
                  </a:txBody>
                  <a:tcPr marL="68580" marR="68580" marT="34279" marB="3427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r>
                        <a:rPr kumimoji="0" lang="de-CH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gute Erfüllung</a:t>
                      </a:r>
                    </a:p>
                  </a:txBody>
                  <a:tcPr marL="68580" marR="68580" marT="34279" marB="3427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r>
                        <a:rPr kumimoji="0" lang="de-CH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qualitativ sehr gut</a:t>
                      </a:r>
                    </a:p>
                  </a:txBody>
                  <a:tcPr marL="68580" marR="68580" marT="34279" marB="3427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5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r>
                        <a:rPr kumimoji="0" lang="de-CH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5</a:t>
                      </a:r>
                    </a:p>
                  </a:txBody>
                  <a:tcPr marL="68580" marR="68580" marT="34279" marB="3427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sehr gute Erfüllung</a:t>
                      </a:r>
                    </a:p>
                  </a:txBody>
                  <a:tcPr marL="68580" marR="68580" marT="34279" marB="3427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300788" algn="r"/>
                        </a:tabLst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</a:rPr>
                        <a:t>qualitativ ausgezeichnet, sehr grosser Beitrag zur Zielerreichung</a:t>
                      </a:r>
                    </a:p>
                  </a:txBody>
                  <a:tcPr marL="68580" marR="68580" marT="34279" marB="3427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Pfeil: nach oben 4">
            <a:extLst>
              <a:ext uri="{FF2B5EF4-FFF2-40B4-BE49-F238E27FC236}">
                <a16:creationId xmlns:a16="http://schemas.microsoft.com/office/drawing/2014/main" id="{D6DA492B-8D96-4017-83A3-AC40B78D60DB}"/>
              </a:ext>
            </a:extLst>
          </p:cNvPr>
          <p:cNvSpPr/>
          <p:nvPr/>
        </p:nvSpPr>
        <p:spPr bwMode="auto">
          <a:xfrm rot="10800000">
            <a:off x="7446897" y="2571750"/>
            <a:ext cx="463487" cy="2193131"/>
          </a:xfrm>
          <a:prstGeom prst="upArrow">
            <a:avLst>
              <a:gd name="adj1" fmla="val 28422"/>
              <a:gd name="adj2" fmla="val 50000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de-CH">
              <a:latin typeface="Time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BF942BD-DE92-4B58-B27C-AA2B7E9F0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Taxonomien/Bewertungen (Modelle)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AE31D9-A963-456B-9D42-06FA5AF8DF8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6350" indent="0">
              <a:buNone/>
            </a:pPr>
            <a:r>
              <a:rPr lang="de-CH" sz="1800" dirty="0">
                <a:cs typeface="Times New Roman" pitchFamily="18" charset="0"/>
              </a:rPr>
              <a:t>Für die Bewertung der Qualitätskriterien ist eine Notenskala festgelegt worden, welche sich am Grad der Zielerreichung orientiert.</a:t>
            </a:r>
            <a:endParaRPr lang="de-DE" sz="1800" dirty="0">
              <a:cs typeface="Times New Roman" pitchFamily="18" charset="0"/>
            </a:endParaRPr>
          </a:p>
          <a:p>
            <a:pPr marL="635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823647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0000" y="593335"/>
            <a:ext cx="7020000" cy="410369"/>
          </a:xfrm>
          <a:noFill/>
          <a:ln w="28575">
            <a:miter lim="800000"/>
            <a:headEnd/>
            <a:tailEnd/>
          </a:ln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88131" indent="-288131">
              <a:lnSpc>
                <a:spcPct val="120000"/>
              </a:lnSpc>
              <a:tabLst>
                <a:tab pos="676275" algn="l"/>
                <a:tab pos="1076325" algn="l"/>
              </a:tabLst>
            </a:pPr>
            <a:r>
              <a:rPr lang="de-DE" dirty="0"/>
              <a:t>Besondere Taxonomie „Preis“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sz="half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r>
              <a:rPr lang="de-CH" dirty="0"/>
              <a:t>BGE 143 II 553</a:t>
            </a:r>
          </a:p>
          <a:p>
            <a:r>
              <a:rPr lang="de-CH" dirty="0"/>
              <a:t>Preislich tiefstes (gültiges) Angebot ist im Verhältnis zu den anderen Angeboten stets am besten zu bewerten</a:t>
            </a:r>
          </a:p>
          <a:p>
            <a:r>
              <a:rPr lang="de-CH" dirty="0"/>
              <a:t>Zwei Parameter entscheidend:</a:t>
            </a:r>
          </a:p>
          <a:p>
            <a:pPr lvl="1"/>
            <a:r>
              <a:rPr lang="de-CH" dirty="0"/>
              <a:t>Preisgewichtung</a:t>
            </a:r>
          </a:p>
          <a:p>
            <a:pPr lvl="2"/>
            <a:r>
              <a:rPr lang="de-CH" dirty="0"/>
              <a:t>Wie viel Prozent der Gesamtpunktzahl aller Kriterien macht der Preis aus?</a:t>
            </a:r>
          </a:p>
          <a:p>
            <a:pPr lvl="2"/>
            <a:r>
              <a:rPr lang="de-CH" dirty="0"/>
              <a:t>20% als Untergrenze – bei komplexen Beschaffungen (BGE 129 I 313)=</a:t>
            </a:r>
          </a:p>
          <a:p>
            <a:pPr lvl="1"/>
            <a:r>
              <a:rPr lang="de-CH" dirty="0"/>
              <a:t>Preisbewertungsmethode: linear, aber richtig</a:t>
            </a:r>
          </a:p>
          <a:p>
            <a:pPr eaLnBrk="1" hangingPunct="1">
              <a:lnSpc>
                <a:spcPct val="90000"/>
              </a:lnSpc>
            </a:pPr>
            <a:endParaRPr lang="de-CH" dirty="0"/>
          </a:p>
          <a:p>
            <a:pPr eaLnBrk="1" hangingPunct="1">
              <a:lnSpc>
                <a:spcPct val="90000"/>
              </a:lnSpc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420658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91679" y="1275606"/>
            <a:ext cx="5532183" cy="3747127"/>
            <a:chOff x="126" y="624"/>
            <a:chExt cx="5202" cy="3468"/>
          </a:xfrm>
        </p:grpSpPr>
        <p:sp>
          <p:nvSpPr>
            <p:cNvPr id="74755" name="AutoShape 3"/>
            <p:cNvSpPr>
              <a:spLocks noChangeArrowheads="1"/>
            </p:cNvSpPr>
            <p:nvPr/>
          </p:nvSpPr>
          <p:spPr bwMode="auto">
            <a:xfrm>
              <a:off x="1056" y="624"/>
              <a:ext cx="240" cy="2496"/>
            </a:xfrm>
            <a:prstGeom prst="upArrow">
              <a:avLst>
                <a:gd name="adj1" fmla="val 13889"/>
                <a:gd name="adj2" fmla="val 69526"/>
              </a:avLst>
            </a:prstGeom>
            <a:solidFill>
              <a:srgbClr val="FFFFF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CH" sz="1500"/>
            </a:p>
          </p:txBody>
        </p:sp>
        <p:sp>
          <p:nvSpPr>
            <p:cNvPr id="74756" name="AutoShape 4"/>
            <p:cNvSpPr>
              <a:spLocks noChangeArrowheads="1"/>
            </p:cNvSpPr>
            <p:nvPr/>
          </p:nvSpPr>
          <p:spPr bwMode="auto">
            <a:xfrm>
              <a:off x="1152" y="3024"/>
              <a:ext cx="4176" cy="144"/>
            </a:xfrm>
            <a:prstGeom prst="rightArrow">
              <a:avLst>
                <a:gd name="adj1" fmla="val 31944"/>
                <a:gd name="adj2" fmla="val 152116"/>
              </a:avLst>
            </a:prstGeom>
            <a:solidFill>
              <a:srgbClr val="FFFFF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CH" sz="1500"/>
            </a:p>
          </p:txBody>
        </p:sp>
        <p:sp>
          <p:nvSpPr>
            <p:cNvPr id="74757" name="Text Box 5"/>
            <p:cNvSpPr txBox="1">
              <a:spLocks noChangeArrowheads="1"/>
            </p:cNvSpPr>
            <p:nvPr/>
          </p:nvSpPr>
          <p:spPr bwMode="auto">
            <a:xfrm>
              <a:off x="126" y="824"/>
              <a:ext cx="904" cy="4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de-CH" sz="1500"/>
                <a:t>Punkte </a:t>
              </a:r>
            </a:p>
            <a:p>
              <a:pPr algn="ctr"/>
              <a:r>
                <a:rPr lang="de-CH" sz="1500"/>
                <a:t>(4= Max.)</a:t>
              </a:r>
            </a:p>
          </p:txBody>
        </p:sp>
        <p:sp>
          <p:nvSpPr>
            <p:cNvPr id="74758" name="Rectangle 6"/>
            <p:cNvSpPr>
              <a:spLocks noChangeArrowheads="1"/>
            </p:cNvSpPr>
            <p:nvPr/>
          </p:nvSpPr>
          <p:spPr bwMode="auto">
            <a:xfrm>
              <a:off x="864" y="3793"/>
              <a:ext cx="3324" cy="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de-CH" sz="1500" dirty="0"/>
                <a:t>100% = tiefster Preis, Angebot gültig</a:t>
              </a:r>
            </a:p>
          </p:txBody>
        </p:sp>
        <p:sp>
          <p:nvSpPr>
            <p:cNvPr id="74759" name="Line 7"/>
            <p:cNvSpPr>
              <a:spLocks noChangeShapeType="1"/>
            </p:cNvSpPr>
            <p:nvPr/>
          </p:nvSpPr>
          <p:spPr bwMode="auto">
            <a:xfrm>
              <a:off x="1056" y="2688"/>
              <a:ext cx="28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CH" sz="1500"/>
            </a:p>
          </p:txBody>
        </p:sp>
        <p:sp>
          <p:nvSpPr>
            <p:cNvPr id="74760" name="Line 8"/>
            <p:cNvSpPr>
              <a:spLocks noChangeShapeType="1"/>
            </p:cNvSpPr>
            <p:nvPr/>
          </p:nvSpPr>
          <p:spPr bwMode="auto">
            <a:xfrm>
              <a:off x="1056" y="2256"/>
              <a:ext cx="28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CH" sz="1500"/>
            </a:p>
          </p:txBody>
        </p:sp>
        <p:sp>
          <p:nvSpPr>
            <p:cNvPr id="74761" name="Line 9"/>
            <p:cNvSpPr>
              <a:spLocks noChangeShapeType="1"/>
            </p:cNvSpPr>
            <p:nvPr/>
          </p:nvSpPr>
          <p:spPr bwMode="auto">
            <a:xfrm>
              <a:off x="1056" y="1824"/>
              <a:ext cx="28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CH" sz="1500"/>
            </a:p>
          </p:txBody>
        </p:sp>
        <p:sp>
          <p:nvSpPr>
            <p:cNvPr id="74762" name="Line 10"/>
            <p:cNvSpPr>
              <a:spLocks noChangeShapeType="1"/>
            </p:cNvSpPr>
            <p:nvPr/>
          </p:nvSpPr>
          <p:spPr bwMode="auto">
            <a:xfrm>
              <a:off x="1056" y="1392"/>
              <a:ext cx="28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CH" sz="1500"/>
            </a:p>
          </p:txBody>
        </p:sp>
        <p:sp>
          <p:nvSpPr>
            <p:cNvPr id="74763" name="Rectangle 11"/>
            <p:cNvSpPr>
              <a:spLocks noChangeArrowheads="1"/>
            </p:cNvSpPr>
            <p:nvPr/>
          </p:nvSpPr>
          <p:spPr bwMode="auto">
            <a:xfrm>
              <a:off x="672" y="1392"/>
              <a:ext cx="336" cy="14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CH" sz="1500">
                  <a:solidFill>
                    <a:schemeClr val="folHlink"/>
                  </a:solidFill>
                </a:rPr>
                <a:t>4</a:t>
              </a:r>
            </a:p>
          </p:txBody>
        </p:sp>
        <p:sp>
          <p:nvSpPr>
            <p:cNvPr id="74764" name="Rectangle 12"/>
            <p:cNvSpPr>
              <a:spLocks noChangeArrowheads="1"/>
            </p:cNvSpPr>
            <p:nvPr/>
          </p:nvSpPr>
          <p:spPr bwMode="auto">
            <a:xfrm>
              <a:off x="672" y="2160"/>
              <a:ext cx="336" cy="14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CH" sz="1500">
                  <a:solidFill>
                    <a:schemeClr val="folHlink"/>
                  </a:solidFill>
                </a:rPr>
                <a:t>2</a:t>
              </a:r>
            </a:p>
          </p:txBody>
        </p:sp>
        <p:sp>
          <p:nvSpPr>
            <p:cNvPr id="74765" name="Rectangle 13"/>
            <p:cNvSpPr>
              <a:spLocks noChangeArrowheads="1"/>
            </p:cNvSpPr>
            <p:nvPr/>
          </p:nvSpPr>
          <p:spPr bwMode="auto">
            <a:xfrm>
              <a:off x="672" y="2592"/>
              <a:ext cx="336" cy="14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CH" sz="1500">
                  <a:solidFill>
                    <a:schemeClr val="folHlink"/>
                  </a:solidFill>
                </a:rPr>
                <a:t>1</a:t>
              </a:r>
            </a:p>
          </p:txBody>
        </p:sp>
        <p:sp>
          <p:nvSpPr>
            <p:cNvPr id="74766" name="Rectangle 14"/>
            <p:cNvSpPr>
              <a:spLocks noChangeArrowheads="1"/>
            </p:cNvSpPr>
            <p:nvPr/>
          </p:nvSpPr>
          <p:spPr bwMode="auto">
            <a:xfrm>
              <a:off x="672" y="2976"/>
              <a:ext cx="336" cy="14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CH" sz="1500">
                  <a:solidFill>
                    <a:schemeClr val="folHlink"/>
                  </a:solidFill>
                </a:rPr>
                <a:t>0</a:t>
              </a:r>
            </a:p>
          </p:txBody>
        </p:sp>
        <p:sp>
          <p:nvSpPr>
            <p:cNvPr id="74767" name="Rectangle 15"/>
            <p:cNvSpPr>
              <a:spLocks noChangeArrowheads="1"/>
            </p:cNvSpPr>
            <p:nvPr/>
          </p:nvSpPr>
          <p:spPr bwMode="auto">
            <a:xfrm>
              <a:off x="672" y="1776"/>
              <a:ext cx="336" cy="14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CH" sz="1500">
                  <a:solidFill>
                    <a:schemeClr val="folHlink"/>
                  </a:solidFill>
                </a:rPr>
                <a:t>3</a:t>
              </a:r>
            </a:p>
          </p:txBody>
        </p:sp>
        <p:sp>
          <p:nvSpPr>
            <p:cNvPr id="74768" name="Line 16"/>
            <p:cNvSpPr>
              <a:spLocks noChangeShapeType="1"/>
            </p:cNvSpPr>
            <p:nvPr/>
          </p:nvSpPr>
          <p:spPr bwMode="auto">
            <a:xfrm>
              <a:off x="1200" y="3072"/>
              <a:ext cx="0" cy="33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CH" sz="1500"/>
            </a:p>
          </p:txBody>
        </p:sp>
        <p:sp>
          <p:nvSpPr>
            <p:cNvPr id="74769" name="Line 17"/>
            <p:cNvSpPr>
              <a:spLocks noChangeShapeType="1"/>
            </p:cNvSpPr>
            <p:nvPr/>
          </p:nvSpPr>
          <p:spPr bwMode="auto">
            <a:xfrm>
              <a:off x="1968" y="3072"/>
              <a:ext cx="0" cy="33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CH" sz="1500"/>
            </a:p>
          </p:txBody>
        </p:sp>
        <p:sp>
          <p:nvSpPr>
            <p:cNvPr id="74770" name="Line 18"/>
            <p:cNvSpPr>
              <a:spLocks noChangeShapeType="1"/>
            </p:cNvSpPr>
            <p:nvPr/>
          </p:nvSpPr>
          <p:spPr bwMode="auto">
            <a:xfrm>
              <a:off x="3504" y="3072"/>
              <a:ext cx="0" cy="33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CH" sz="1500"/>
            </a:p>
          </p:txBody>
        </p:sp>
        <p:sp>
          <p:nvSpPr>
            <p:cNvPr id="74771" name="Line 19"/>
            <p:cNvSpPr>
              <a:spLocks noChangeShapeType="1"/>
            </p:cNvSpPr>
            <p:nvPr/>
          </p:nvSpPr>
          <p:spPr bwMode="auto">
            <a:xfrm>
              <a:off x="2736" y="2496"/>
              <a:ext cx="0" cy="91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CH" sz="1500"/>
            </a:p>
          </p:txBody>
        </p:sp>
        <p:sp>
          <p:nvSpPr>
            <p:cNvPr id="74772" name="Line 20"/>
            <p:cNvSpPr>
              <a:spLocks noChangeShapeType="1"/>
            </p:cNvSpPr>
            <p:nvPr/>
          </p:nvSpPr>
          <p:spPr bwMode="auto">
            <a:xfrm>
              <a:off x="4320" y="3072"/>
              <a:ext cx="0" cy="33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CH" sz="1500"/>
            </a:p>
          </p:txBody>
        </p:sp>
        <p:sp>
          <p:nvSpPr>
            <p:cNvPr id="74773" name="Rectangle 21"/>
            <p:cNvSpPr>
              <a:spLocks noChangeArrowheads="1"/>
            </p:cNvSpPr>
            <p:nvPr/>
          </p:nvSpPr>
          <p:spPr bwMode="auto">
            <a:xfrm>
              <a:off x="1008" y="3456"/>
              <a:ext cx="432" cy="192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CH" sz="15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74774" name="Rectangle 22"/>
            <p:cNvSpPr>
              <a:spLocks noChangeArrowheads="1"/>
            </p:cNvSpPr>
            <p:nvPr/>
          </p:nvSpPr>
          <p:spPr bwMode="auto">
            <a:xfrm>
              <a:off x="1776" y="3456"/>
              <a:ext cx="432" cy="192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CH" sz="1500">
                  <a:solidFill>
                    <a:srgbClr val="000000"/>
                  </a:solidFill>
                </a:rPr>
                <a:t>110%</a:t>
              </a:r>
            </a:p>
          </p:txBody>
        </p:sp>
        <p:sp>
          <p:nvSpPr>
            <p:cNvPr id="74775" name="Rectangle 23"/>
            <p:cNvSpPr>
              <a:spLocks noChangeArrowheads="1"/>
            </p:cNvSpPr>
            <p:nvPr/>
          </p:nvSpPr>
          <p:spPr bwMode="auto">
            <a:xfrm>
              <a:off x="2544" y="3456"/>
              <a:ext cx="432" cy="192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CH" sz="1500">
                  <a:solidFill>
                    <a:srgbClr val="000000"/>
                  </a:solidFill>
                </a:rPr>
                <a:t>120%</a:t>
              </a:r>
            </a:p>
          </p:txBody>
        </p:sp>
        <p:sp>
          <p:nvSpPr>
            <p:cNvPr id="74776" name="Rectangle 24"/>
            <p:cNvSpPr>
              <a:spLocks noChangeArrowheads="1"/>
            </p:cNvSpPr>
            <p:nvPr/>
          </p:nvSpPr>
          <p:spPr bwMode="auto">
            <a:xfrm>
              <a:off x="4128" y="3456"/>
              <a:ext cx="432" cy="192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CH" sz="1500">
                  <a:solidFill>
                    <a:srgbClr val="000000"/>
                  </a:solidFill>
                </a:rPr>
                <a:t>140%</a:t>
              </a:r>
            </a:p>
          </p:txBody>
        </p:sp>
        <p:sp>
          <p:nvSpPr>
            <p:cNvPr id="74777" name="Rectangle 25"/>
            <p:cNvSpPr>
              <a:spLocks noChangeArrowheads="1"/>
            </p:cNvSpPr>
            <p:nvPr/>
          </p:nvSpPr>
          <p:spPr bwMode="auto">
            <a:xfrm>
              <a:off x="3264" y="3456"/>
              <a:ext cx="432" cy="192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CH" sz="1500">
                  <a:solidFill>
                    <a:srgbClr val="000000"/>
                  </a:solidFill>
                </a:rPr>
                <a:t>130%</a:t>
              </a:r>
            </a:p>
          </p:txBody>
        </p:sp>
        <p:sp>
          <p:nvSpPr>
            <p:cNvPr id="74778" name="Line 26"/>
            <p:cNvSpPr>
              <a:spLocks noChangeShapeType="1"/>
            </p:cNvSpPr>
            <p:nvPr/>
          </p:nvSpPr>
          <p:spPr bwMode="auto">
            <a:xfrm>
              <a:off x="1056" y="1296"/>
              <a:ext cx="3840" cy="2784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CH" sz="1500"/>
            </a:p>
          </p:txBody>
        </p:sp>
        <p:sp>
          <p:nvSpPr>
            <p:cNvPr id="74779" name="AutoShape 27"/>
            <p:cNvSpPr>
              <a:spLocks/>
            </p:cNvSpPr>
            <p:nvPr/>
          </p:nvSpPr>
          <p:spPr bwMode="auto">
            <a:xfrm rot="5400000">
              <a:off x="2112" y="1680"/>
              <a:ext cx="480" cy="2304"/>
            </a:xfrm>
            <a:prstGeom prst="leftBrace">
              <a:avLst>
                <a:gd name="adj1" fmla="val 40000"/>
                <a:gd name="adj2" fmla="val 50000"/>
              </a:avLst>
            </a:prstGeom>
            <a:noFill/>
            <a:ln w="34925">
              <a:solidFill>
                <a:srgbClr val="CC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CH" sz="1500"/>
            </a:p>
          </p:txBody>
        </p:sp>
        <p:sp>
          <p:nvSpPr>
            <p:cNvPr id="74780" name="AutoShape 28"/>
            <p:cNvSpPr>
              <a:spLocks noChangeArrowheads="1"/>
            </p:cNvSpPr>
            <p:nvPr/>
          </p:nvSpPr>
          <p:spPr bwMode="auto">
            <a:xfrm>
              <a:off x="2592" y="1488"/>
              <a:ext cx="2400" cy="480"/>
            </a:xfrm>
            <a:prstGeom prst="wedgeRectCallout">
              <a:avLst>
                <a:gd name="adj1" fmla="val -59958"/>
                <a:gd name="adj2" fmla="val 172292"/>
              </a:avLst>
            </a:prstGeom>
            <a:solidFill>
              <a:srgbClr val="CA4002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de-CH" sz="1500"/>
                <a:t>Festlegen einer Preisspanne</a:t>
              </a:r>
            </a:p>
          </p:txBody>
        </p:sp>
      </p:grpSp>
      <p:sp>
        <p:nvSpPr>
          <p:cNvPr id="3" name="Titel 2">
            <a:extLst>
              <a:ext uri="{FF2B5EF4-FFF2-40B4-BE49-F238E27FC236}">
                <a16:creationId xmlns:a16="http://schemas.microsoft.com/office/drawing/2014/main" id="{B8858F20-0ACD-46AE-A7BF-9DB2650CA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Besondere Taxonomie „Preis“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40870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F4E2584F-FC8D-4B79-A59E-5D725DF591C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0" y="2190750"/>
            <a:ext cx="7020000" cy="2610000"/>
          </a:xfrm>
        </p:spPr>
        <p:txBody>
          <a:bodyPr/>
          <a:lstStyle/>
          <a:p>
            <a:pPr lvl="0"/>
            <a:r>
              <a:rPr lang="de-DE" sz="1600" b="1" dirty="0">
                <a:solidFill>
                  <a:prstClr val="black"/>
                </a:solidFill>
              </a:rPr>
              <a:t>Block 1.4		Ausschluss</a:t>
            </a:r>
          </a:p>
          <a:p>
            <a:pPr lvl="0"/>
            <a:endParaRPr lang="de-DE" sz="1600" b="1" dirty="0">
              <a:solidFill>
                <a:prstClr val="black"/>
              </a:solidFill>
            </a:endParaRPr>
          </a:p>
          <a:p>
            <a:pPr lvl="0"/>
            <a:r>
              <a:rPr lang="de-DE" sz="1600" b="1" dirty="0">
                <a:solidFill>
                  <a:prstClr val="black"/>
                </a:solidFill>
              </a:rPr>
              <a:t>Block 1.5 	Zuschlag, Abbruch und Widerruf</a:t>
            </a:r>
            <a:endParaRPr lang="de-CH" sz="1600" b="1" dirty="0">
              <a:solidFill>
                <a:prstClr val="black"/>
              </a:solidFill>
            </a:endParaRPr>
          </a:p>
          <a:p>
            <a:endParaRPr lang="de-CH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79CACC0-8817-461D-95B1-80D6ECC4F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Agenda</a:t>
            </a:r>
            <a:br>
              <a:rPr lang="de-DE" dirty="0"/>
            </a:br>
            <a:r>
              <a:rPr lang="de-DE" dirty="0"/>
              <a:t>13.30 – 15.00 Uhr	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484669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FB1EA9-7C4C-46DD-8EFC-3C3308A0A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Besondere Taxonomie „Preis“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DC1369-674C-4803-A5C2-F02ADCF1C6C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b="1" dirty="0"/>
              <a:t>Lineare Preisbewertung: Preisspanne richtig!</a:t>
            </a:r>
          </a:p>
          <a:p>
            <a:r>
              <a:rPr lang="de-CH" dirty="0"/>
              <a:t>Die richtige Preisspanne ist entscheidend:</a:t>
            </a:r>
          </a:p>
          <a:p>
            <a:pPr lvl="1"/>
            <a:r>
              <a:rPr lang="de-CH" dirty="0"/>
              <a:t>30-50% bei nicht komplexen Bauleistungen</a:t>
            </a:r>
          </a:p>
          <a:p>
            <a:pPr lvl="1"/>
            <a:r>
              <a:rPr lang="de-CH" dirty="0"/>
              <a:t>75-100% bei komplexen Leistungen</a:t>
            </a:r>
          </a:p>
          <a:p>
            <a:pPr lvl="1">
              <a:spcAft>
                <a:spcPts val="600"/>
              </a:spcAft>
            </a:pPr>
            <a:r>
              <a:rPr lang="de-CH" dirty="0"/>
              <a:t>Höhere Spannen im Einzelfall: 200% nachvollziehbar (VB.2014.00175)</a:t>
            </a:r>
          </a:p>
          <a:p>
            <a:r>
              <a:rPr lang="de-CH" dirty="0"/>
              <a:t>Vorgängig bekannt gegeben – was, wenn nicht?</a:t>
            </a:r>
          </a:p>
          <a:p>
            <a:pPr lvl="1"/>
            <a:r>
              <a:rPr lang="de-CH" dirty="0"/>
              <a:t>Orientierung an konkreten Werten</a:t>
            </a:r>
          </a:p>
          <a:p>
            <a:pPr lvl="1"/>
            <a:r>
              <a:rPr lang="de-CH" dirty="0"/>
              <a:t>Aber nicht nur: VB.2016.00615</a:t>
            </a:r>
          </a:p>
          <a:p>
            <a:pPr lvl="1"/>
            <a:r>
              <a:rPr lang="de-CH" dirty="0"/>
              <a:t>2 Angebote, Preisunterschied 5% ≠ Preisspanne</a:t>
            </a:r>
          </a:p>
          <a:p>
            <a:endParaRPr lang="de-CH" dirty="0"/>
          </a:p>
          <a:p>
            <a:pPr marL="635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92405469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mailbox://C:/Users/stuermer/Documents/Privat/Thunderbird/ProfileMatthiasStuermer/Local%20Folders/Inbox.sbd/0.%20Privat.sbd/Universit%E4t%20Bern?number=435787688&amp;part=1.2&amp;filename=Picture%20%28Device%20Independent%20Bitmap%29%201.jpg"/>
          <p:cNvSpPr>
            <a:spLocks noChangeAspect="1" noChangeArrowheads="1"/>
          </p:cNvSpPr>
          <p:nvPr/>
        </p:nvSpPr>
        <p:spPr bwMode="auto">
          <a:xfrm>
            <a:off x="1259681" y="-108347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de-CH" sz="135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93092E6-9F18-4E05-8918-5C626EF16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Block 1.3</a:t>
            </a:r>
            <a:endParaRPr lang="de-CH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DCF6902-7356-47AB-842B-6BB8CFDFE92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dirty="0"/>
              <a:t>Kommunikationsmöglichkeiten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dirty="0"/>
              <a:t>Bereinigung / </a:t>
            </a:r>
            <a:br>
              <a:rPr lang="de-CH" dirty="0"/>
            </a:br>
            <a:r>
              <a:rPr lang="de-CH" dirty="0"/>
              <a:t>technische Verhandlungen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dirty="0"/>
              <a:t>Dialog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dirty="0"/>
              <a:t>Präsentationen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688D30C-0383-4517-8851-FCEBBFEDDA6F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de-DE" dirty="0"/>
              <a:t>Teil 4: Änderung von Angeboten</a:t>
            </a:r>
            <a:endParaRPr lang="de-CH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6078927C-66B8-4957-A389-27B2BA3743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CH" dirty="0"/>
              <a:t>12.00-12.30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24610C1F-DE3D-460A-9E32-410F36C259A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233570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653085" y="1533332"/>
            <a:ext cx="5959673" cy="309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00038" indent="-300038">
              <a:spcBef>
                <a:spcPct val="20000"/>
              </a:spcBef>
            </a:pPr>
            <a:r>
              <a:rPr lang="de-CH" sz="1500" b="1" dirty="0">
                <a:solidFill>
                  <a:srgbClr val="000000"/>
                </a:solidFill>
                <a:latin typeface="Arial" charset="0"/>
              </a:rPr>
              <a:t>Inhalt/Art</a:t>
            </a:r>
            <a:r>
              <a:rPr lang="de-CH" sz="1500" dirty="0">
                <a:solidFill>
                  <a:srgbClr val="000000"/>
                </a:solidFill>
                <a:latin typeface="Arial" charset="0"/>
              </a:rPr>
              <a:t>: Unterschiedlich je nach Verfahrensphase</a:t>
            </a:r>
          </a:p>
          <a:p>
            <a:pPr marL="300038" indent="-300038">
              <a:spcBef>
                <a:spcPct val="20000"/>
              </a:spcBef>
            </a:pPr>
            <a:endParaRPr lang="de-CH" sz="1500" dirty="0">
              <a:solidFill>
                <a:srgbClr val="000000"/>
              </a:solidFill>
              <a:latin typeface="Arial" charset="0"/>
            </a:endParaRPr>
          </a:p>
          <a:p>
            <a:pPr marL="300038" indent="-300038">
              <a:spcBef>
                <a:spcPct val="20000"/>
              </a:spcBef>
            </a:pPr>
            <a:endParaRPr lang="de-CH" sz="1500" dirty="0">
              <a:solidFill>
                <a:srgbClr val="000000"/>
              </a:solidFill>
              <a:latin typeface="Arial" charset="0"/>
            </a:endParaRPr>
          </a:p>
          <a:p>
            <a:pPr marL="300038" indent="-300038">
              <a:spcBef>
                <a:spcPct val="20000"/>
              </a:spcBef>
            </a:pPr>
            <a:endParaRPr lang="de-CH" sz="1500" dirty="0">
              <a:solidFill>
                <a:srgbClr val="000000"/>
              </a:solidFill>
              <a:latin typeface="Arial" charset="0"/>
            </a:endParaRPr>
          </a:p>
          <a:p>
            <a:pPr marL="300038" indent="-300038">
              <a:spcBef>
                <a:spcPct val="20000"/>
              </a:spcBef>
            </a:pPr>
            <a:endParaRPr lang="de-CH" sz="1500" dirty="0">
              <a:solidFill>
                <a:srgbClr val="000000"/>
              </a:solidFill>
              <a:latin typeface="Arial" charset="0"/>
            </a:endParaRPr>
          </a:p>
          <a:p>
            <a:pPr marL="300038" indent="-300038">
              <a:spcBef>
                <a:spcPct val="20000"/>
              </a:spcBef>
            </a:pPr>
            <a:endParaRPr lang="de-CH" sz="1500" dirty="0">
              <a:solidFill>
                <a:srgbClr val="000000"/>
              </a:solidFill>
              <a:latin typeface="Arial" charset="0"/>
            </a:endParaRPr>
          </a:p>
          <a:p>
            <a:pPr marL="300038" indent="-300038">
              <a:spcBef>
                <a:spcPct val="20000"/>
              </a:spcBef>
            </a:pPr>
            <a:r>
              <a:rPr lang="de-CH" sz="1500" dirty="0">
                <a:solidFill>
                  <a:srgbClr val="000000"/>
                </a:solidFill>
                <a:latin typeface="Arial" charset="0"/>
              </a:rPr>
              <a:t>Vor Verfahrensbeginn: Beizug Dritter (Vorbefassung!)</a:t>
            </a:r>
          </a:p>
          <a:p>
            <a:pPr marL="300038" indent="-300038">
              <a:spcBef>
                <a:spcPct val="20000"/>
              </a:spcBef>
            </a:pPr>
            <a:r>
              <a:rPr lang="de-CH" sz="1500" dirty="0">
                <a:solidFill>
                  <a:srgbClr val="000000"/>
                </a:solidFill>
                <a:latin typeface="Arial" charset="0"/>
              </a:rPr>
              <a:t>	Nach Ausschreibung: Frage-Antwort-Runden</a:t>
            </a:r>
          </a:p>
          <a:p>
            <a:pPr marL="300038" indent="-300038">
              <a:spcBef>
                <a:spcPct val="20000"/>
              </a:spcBef>
            </a:pPr>
            <a:r>
              <a:rPr lang="de-CH" sz="1500" dirty="0">
                <a:solidFill>
                  <a:srgbClr val="000000"/>
                </a:solidFill>
                <a:latin typeface="Arial" charset="0"/>
              </a:rPr>
              <a:t>		Nach </a:t>
            </a:r>
            <a:r>
              <a:rPr lang="de-CH" sz="1500" dirty="0" err="1">
                <a:solidFill>
                  <a:srgbClr val="000000"/>
                </a:solidFill>
                <a:latin typeface="Arial" charset="0"/>
              </a:rPr>
              <a:t>Offertfrist</a:t>
            </a:r>
            <a:r>
              <a:rPr lang="de-CH" sz="1500" dirty="0">
                <a:solidFill>
                  <a:srgbClr val="000000"/>
                </a:solidFill>
                <a:latin typeface="Arial" charset="0"/>
              </a:rPr>
              <a:t>: </a:t>
            </a:r>
            <a:r>
              <a:rPr lang="de-CH" sz="1500" b="1" dirty="0">
                <a:solidFill>
                  <a:srgbClr val="FF0000"/>
                </a:solidFill>
                <a:latin typeface="Arial" charset="0"/>
              </a:rPr>
              <a:t>Bereinigung / technische Verhandlung</a:t>
            </a:r>
          </a:p>
          <a:p>
            <a:pPr marL="300038" indent="-300038">
              <a:spcBef>
                <a:spcPct val="20000"/>
              </a:spcBef>
            </a:pPr>
            <a:r>
              <a:rPr lang="de-CH" sz="1500" dirty="0">
                <a:solidFill>
                  <a:srgbClr val="000000"/>
                </a:solidFill>
                <a:latin typeface="Arial" charset="0"/>
              </a:rPr>
              <a:t>			Nach Zuschlag: </a:t>
            </a:r>
            <a:r>
              <a:rPr lang="de-CH" sz="1500" dirty="0" err="1">
                <a:solidFill>
                  <a:srgbClr val="000000"/>
                </a:solidFill>
                <a:latin typeface="Arial" charset="0"/>
              </a:rPr>
              <a:t>Debriefing</a:t>
            </a:r>
            <a:endParaRPr lang="de-CH" sz="1500" dirty="0">
              <a:solidFill>
                <a:srgbClr val="000000"/>
              </a:solidFill>
              <a:latin typeface="Arial" charset="0"/>
            </a:endParaRPr>
          </a:p>
          <a:p>
            <a:pPr marL="300038" indent="-300038">
              <a:spcBef>
                <a:spcPct val="20000"/>
              </a:spcBef>
            </a:pPr>
            <a:r>
              <a:rPr lang="de-CH" sz="1500" dirty="0">
                <a:solidFill>
                  <a:srgbClr val="000000"/>
                </a:solidFill>
                <a:latin typeface="Arial" charset="0"/>
              </a:rPr>
              <a:t>				Vor Vertrag: Vertragsverhandlungen  </a:t>
            </a:r>
          </a:p>
          <a:p>
            <a:pPr marL="300038" indent="-300038">
              <a:spcBef>
                <a:spcPct val="20000"/>
              </a:spcBef>
            </a:pPr>
            <a:endParaRPr lang="de-CH" sz="1500" dirty="0">
              <a:solidFill>
                <a:srgbClr val="000000"/>
              </a:solidFill>
              <a:latin typeface="Arial" charset="0"/>
            </a:endParaRPr>
          </a:p>
          <a:p>
            <a:pPr marL="300038" indent="-300038">
              <a:spcBef>
                <a:spcPct val="20000"/>
              </a:spcBef>
            </a:pPr>
            <a:endParaRPr lang="de-CH" sz="1500" dirty="0">
              <a:solidFill>
                <a:srgbClr val="000000"/>
              </a:solidFill>
              <a:latin typeface="Arial" charset="0"/>
            </a:endParaRPr>
          </a:p>
          <a:p>
            <a:pPr marL="300038" indent="-300038">
              <a:spcBef>
                <a:spcPct val="20000"/>
              </a:spcBef>
            </a:pPr>
            <a:endParaRPr lang="de-CH" sz="1500" dirty="0">
              <a:solidFill>
                <a:srgbClr val="000000"/>
              </a:solidFill>
              <a:latin typeface="Arial" charset="0"/>
            </a:endParaRPr>
          </a:p>
          <a:p>
            <a:pPr marL="300038" indent="-300038">
              <a:spcBef>
                <a:spcPct val="20000"/>
              </a:spcBef>
            </a:pPr>
            <a:endParaRPr lang="de-CH" sz="15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2345532" y="3084910"/>
            <a:ext cx="3388519" cy="40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00038" indent="-300038">
              <a:spcBef>
                <a:spcPct val="20000"/>
              </a:spcBef>
            </a:pPr>
            <a:endParaRPr lang="it-CH" sz="165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1653085" y="1491630"/>
            <a:ext cx="5444729" cy="3577829"/>
            <a:chOff x="846" y="625"/>
            <a:chExt cx="4573" cy="3010"/>
          </a:xfrm>
        </p:grpSpPr>
        <p:sp>
          <p:nvSpPr>
            <p:cNvPr id="13324" name="AutoShape 6"/>
            <p:cNvSpPr>
              <a:spLocks noChangeAspect="1" noChangeArrowheads="1" noTextEdit="1"/>
            </p:cNvSpPr>
            <p:nvPr/>
          </p:nvSpPr>
          <p:spPr bwMode="auto">
            <a:xfrm>
              <a:off x="846" y="625"/>
              <a:ext cx="4573" cy="30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25" name="Rectangle 8"/>
            <p:cNvSpPr>
              <a:spLocks noChangeArrowheads="1"/>
            </p:cNvSpPr>
            <p:nvPr/>
          </p:nvSpPr>
          <p:spPr bwMode="auto">
            <a:xfrm>
              <a:off x="2690" y="991"/>
              <a:ext cx="870" cy="949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DE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26" name="Rectangle 9"/>
            <p:cNvSpPr>
              <a:spLocks noChangeArrowheads="1"/>
            </p:cNvSpPr>
            <p:nvPr/>
          </p:nvSpPr>
          <p:spPr bwMode="auto">
            <a:xfrm>
              <a:off x="4493" y="991"/>
              <a:ext cx="918" cy="949"/>
            </a:xfrm>
            <a:prstGeom prst="rect">
              <a:avLst/>
            </a:prstGeom>
            <a:solidFill>
              <a:srgbClr val="B3A7F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DE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27" name="Rectangle 10"/>
            <p:cNvSpPr>
              <a:spLocks noChangeArrowheads="1"/>
            </p:cNvSpPr>
            <p:nvPr/>
          </p:nvSpPr>
          <p:spPr bwMode="auto">
            <a:xfrm>
              <a:off x="3576" y="991"/>
              <a:ext cx="886" cy="949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DE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28" name="Rectangle 11"/>
            <p:cNvSpPr>
              <a:spLocks noChangeArrowheads="1"/>
            </p:cNvSpPr>
            <p:nvPr/>
          </p:nvSpPr>
          <p:spPr bwMode="auto">
            <a:xfrm>
              <a:off x="1804" y="991"/>
              <a:ext cx="870" cy="949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DE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29" name="Rectangle 12"/>
            <p:cNvSpPr>
              <a:spLocks noChangeArrowheads="1"/>
            </p:cNvSpPr>
            <p:nvPr/>
          </p:nvSpPr>
          <p:spPr bwMode="auto">
            <a:xfrm>
              <a:off x="854" y="991"/>
              <a:ext cx="918" cy="949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DE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30" name="Freeform 13"/>
            <p:cNvSpPr>
              <a:spLocks/>
            </p:cNvSpPr>
            <p:nvPr/>
          </p:nvSpPr>
          <p:spPr bwMode="auto">
            <a:xfrm>
              <a:off x="893" y="1648"/>
              <a:ext cx="653" cy="31"/>
            </a:xfrm>
            <a:custGeom>
              <a:avLst/>
              <a:gdLst>
                <a:gd name="T0" fmla="*/ 0 w 653"/>
                <a:gd name="T1" fmla="*/ 0 h 31"/>
                <a:gd name="T2" fmla="*/ 594 w 653"/>
                <a:gd name="T3" fmla="*/ 0 h 31"/>
                <a:gd name="T4" fmla="*/ 653 w 653"/>
                <a:gd name="T5" fmla="*/ 31 h 31"/>
                <a:gd name="T6" fmla="*/ 179 w 653"/>
                <a:gd name="T7" fmla="*/ 31 h 31"/>
                <a:gd name="T8" fmla="*/ 0 w 653"/>
                <a:gd name="T9" fmla="*/ 0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3"/>
                <a:gd name="T16" fmla="*/ 0 h 31"/>
                <a:gd name="T17" fmla="*/ 653 w 653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3" h="31">
                  <a:moveTo>
                    <a:pt x="0" y="0"/>
                  </a:moveTo>
                  <a:lnTo>
                    <a:pt x="594" y="0"/>
                  </a:lnTo>
                  <a:lnTo>
                    <a:pt x="653" y="31"/>
                  </a:lnTo>
                  <a:lnTo>
                    <a:pt x="179" y="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31" name="Freeform 14"/>
            <p:cNvSpPr>
              <a:spLocks/>
            </p:cNvSpPr>
            <p:nvPr/>
          </p:nvSpPr>
          <p:spPr bwMode="auto">
            <a:xfrm>
              <a:off x="893" y="1648"/>
              <a:ext cx="653" cy="31"/>
            </a:xfrm>
            <a:custGeom>
              <a:avLst/>
              <a:gdLst>
                <a:gd name="T0" fmla="*/ 0 w 653"/>
                <a:gd name="T1" fmla="*/ 0 h 31"/>
                <a:gd name="T2" fmla="*/ 594 w 653"/>
                <a:gd name="T3" fmla="*/ 0 h 31"/>
                <a:gd name="T4" fmla="*/ 653 w 653"/>
                <a:gd name="T5" fmla="*/ 31 h 31"/>
                <a:gd name="T6" fmla="*/ 179 w 653"/>
                <a:gd name="T7" fmla="*/ 31 h 31"/>
                <a:gd name="T8" fmla="*/ 0 w 653"/>
                <a:gd name="T9" fmla="*/ 0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3"/>
                <a:gd name="T16" fmla="*/ 0 h 31"/>
                <a:gd name="T17" fmla="*/ 653 w 653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3" h="31">
                  <a:moveTo>
                    <a:pt x="0" y="0"/>
                  </a:moveTo>
                  <a:lnTo>
                    <a:pt x="594" y="0"/>
                  </a:lnTo>
                  <a:lnTo>
                    <a:pt x="653" y="31"/>
                  </a:lnTo>
                  <a:lnTo>
                    <a:pt x="179" y="3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32" name="Freeform 15"/>
            <p:cNvSpPr>
              <a:spLocks/>
            </p:cNvSpPr>
            <p:nvPr/>
          </p:nvSpPr>
          <p:spPr bwMode="auto">
            <a:xfrm>
              <a:off x="1487" y="1450"/>
              <a:ext cx="217" cy="395"/>
            </a:xfrm>
            <a:custGeom>
              <a:avLst/>
              <a:gdLst>
                <a:gd name="T0" fmla="*/ 0 w 217"/>
                <a:gd name="T1" fmla="*/ 395 h 395"/>
                <a:gd name="T2" fmla="*/ 198 w 217"/>
                <a:gd name="T3" fmla="*/ 0 h 395"/>
                <a:gd name="T4" fmla="*/ 217 w 217"/>
                <a:gd name="T5" fmla="*/ 70 h 395"/>
                <a:gd name="T6" fmla="*/ 59 w 217"/>
                <a:gd name="T7" fmla="*/ 387 h 395"/>
                <a:gd name="T8" fmla="*/ 0 w 217"/>
                <a:gd name="T9" fmla="*/ 395 h 3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"/>
                <a:gd name="T16" fmla="*/ 0 h 395"/>
                <a:gd name="T17" fmla="*/ 217 w 217"/>
                <a:gd name="T18" fmla="*/ 395 h 3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" h="395">
                  <a:moveTo>
                    <a:pt x="0" y="395"/>
                  </a:moveTo>
                  <a:lnTo>
                    <a:pt x="198" y="0"/>
                  </a:lnTo>
                  <a:lnTo>
                    <a:pt x="217" y="70"/>
                  </a:lnTo>
                  <a:lnTo>
                    <a:pt x="59" y="387"/>
                  </a:lnTo>
                  <a:lnTo>
                    <a:pt x="0" y="395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33" name="Freeform 16"/>
            <p:cNvSpPr>
              <a:spLocks/>
            </p:cNvSpPr>
            <p:nvPr/>
          </p:nvSpPr>
          <p:spPr bwMode="auto">
            <a:xfrm>
              <a:off x="1487" y="1450"/>
              <a:ext cx="217" cy="395"/>
            </a:xfrm>
            <a:custGeom>
              <a:avLst/>
              <a:gdLst>
                <a:gd name="T0" fmla="*/ 0 w 217"/>
                <a:gd name="T1" fmla="*/ 395 h 395"/>
                <a:gd name="T2" fmla="*/ 198 w 217"/>
                <a:gd name="T3" fmla="*/ 0 h 395"/>
                <a:gd name="T4" fmla="*/ 217 w 217"/>
                <a:gd name="T5" fmla="*/ 70 h 395"/>
                <a:gd name="T6" fmla="*/ 59 w 217"/>
                <a:gd name="T7" fmla="*/ 387 h 395"/>
                <a:gd name="T8" fmla="*/ 0 w 217"/>
                <a:gd name="T9" fmla="*/ 395 h 3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7"/>
                <a:gd name="T16" fmla="*/ 0 h 395"/>
                <a:gd name="T17" fmla="*/ 217 w 217"/>
                <a:gd name="T18" fmla="*/ 395 h 3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7" h="395">
                  <a:moveTo>
                    <a:pt x="0" y="395"/>
                  </a:moveTo>
                  <a:lnTo>
                    <a:pt x="198" y="0"/>
                  </a:lnTo>
                  <a:lnTo>
                    <a:pt x="217" y="70"/>
                  </a:lnTo>
                  <a:lnTo>
                    <a:pt x="59" y="387"/>
                  </a:lnTo>
                  <a:lnTo>
                    <a:pt x="0" y="395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34" name="Freeform 17"/>
            <p:cNvSpPr>
              <a:spLocks/>
            </p:cNvSpPr>
            <p:nvPr/>
          </p:nvSpPr>
          <p:spPr bwMode="auto">
            <a:xfrm>
              <a:off x="893" y="1054"/>
              <a:ext cx="792" cy="791"/>
            </a:xfrm>
            <a:custGeom>
              <a:avLst/>
              <a:gdLst>
                <a:gd name="T0" fmla="*/ 0 w 792"/>
                <a:gd name="T1" fmla="*/ 594 h 791"/>
                <a:gd name="T2" fmla="*/ 594 w 792"/>
                <a:gd name="T3" fmla="*/ 594 h 791"/>
                <a:gd name="T4" fmla="*/ 594 w 792"/>
                <a:gd name="T5" fmla="*/ 791 h 791"/>
                <a:gd name="T6" fmla="*/ 792 w 792"/>
                <a:gd name="T7" fmla="*/ 396 h 791"/>
                <a:gd name="T8" fmla="*/ 594 w 792"/>
                <a:gd name="T9" fmla="*/ 0 h 791"/>
                <a:gd name="T10" fmla="*/ 594 w 792"/>
                <a:gd name="T11" fmla="*/ 198 h 791"/>
                <a:gd name="T12" fmla="*/ 0 w 792"/>
                <a:gd name="T13" fmla="*/ 198 h 791"/>
                <a:gd name="T14" fmla="*/ 0 w 792"/>
                <a:gd name="T15" fmla="*/ 594 h 7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92"/>
                <a:gd name="T25" fmla="*/ 0 h 791"/>
                <a:gd name="T26" fmla="*/ 792 w 792"/>
                <a:gd name="T27" fmla="*/ 791 h 7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92" h="791">
                  <a:moveTo>
                    <a:pt x="0" y="594"/>
                  </a:moveTo>
                  <a:lnTo>
                    <a:pt x="594" y="594"/>
                  </a:lnTo>
                  <a:lnTo>
                    <a:pt x="594" y="791"/>
                  </a:lnTo>
                  <a:lnTo>
                    <a:pt x="792" y="396"/>
                  </a:lnTo>
                  <a:lnTo>
                    <a:pt x="594" y="0"/>
                  </a:lnTo>
                  <a:lnTo>
                    <a:pt x="594" y="198"/>
                  </a:lnTo>
                  <a:lnTo>
                    <a:pt x="0" y="198"/>
                  </a:lnTo>
                  <a:lnTo>
                    <a:pt x="0" y="59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35" name="Freeform 18"/>
            <p:cNvSpPr>
              <a:spLocks/>
            </p:cNvSpPr>
            <p:nvPr/>
          </p:nvSpPr>
          <p:spPr bwMode="auto">
            <a:xfrm>
              <a:off x="893" y="1054"/>
              <a:ext cx="792" cy="791"/>
            </a:xfrm>
            <a:custGeom>
              <a:avLst/>
              <a:gdLst>
                <a:gd name="T0" fmla="*/ 0 w 792"/>
                <a:gd name="T1" fmla="*/ 594 h 791"/>
                <a:gd name="T2" fmla="*/ 594 w 792"/>
                <a:gd name="T3" fmla="*/ 594 h 791"/>
                <a:gd name="T4" fmla="*/ 594 w 792"/>
                <a:gd name="T5" fmla="*/ 791 h 791"/>
                <a:gd name="T6" fmla="*/ 792 w 792"/>
                <a:gd name="T7" fmla="*/ 396 h 791"/>
                <a:gd name="T8" fmla="*/ 594 w 792"/>
                <a:gd name="T9" fmla="*/ 0 h 791"/>
                <a:gd name="T10" fmla="*/ 594 w 792"/>
                <a:gd name="T11" fmla="*/ 198 h 791"/>
                <a:gd name="T12" fmla="*/ 0 w 792"/>
                <a:gd name="T13" fmla="*/ 198 h 791"/>
                <a:gd name="T14" fmla="*/ 0 w 792"/>
                <a:gd name="T15" fmla="*/ 594 h 7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92"/>
                <a:gd name="T25" fmla="*/ 0 h 791"/>
                <a:gd name="T26" fmla="*/ 792 w 792"/>
                <a:gd name="T27" fmla="*/ 791 h 7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92" h="791">
                  <a:moveTo>
                    <a:pt x="0" y="594"/>
                  </a:moveTo>
                  <a:lnTo>
                    <a:pt x="594" y="594"/>
                  </a:lnTo>
                  <a:lnTo>
                    <a:pt x="594" y="791"/>
                  </a:lnTo>
                  <a:lnTo>
                    <a:pt x="792" y="396"/>
                  </a:lnTo>
                  <a:lnTo>
                    <a:pt x="594" y="0"/>
                  </a:lnTo>
                  <a:lnTo>
                    <a:pt x="594" y="198"/>
                  </a:lnTo>
                  <a:lnTo>
                    <a:pt x="0" y="198"/>
                  </a:lnTo>
                  <a:lnTo>
                    <a:pt x="0" y="594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36" name="Rectangle 19"/>
            <p:cNvSpPr>
              <a:spLocks noChangeArrowheads="1"/>
            </p:cNvSpPr>
            <p:nvPr/>
          </p:nvSpPr>
          <p:spPr bwMode="auto">
            <a:xfrm>
              <a:off x="983" y="1298"/>
              <a:ext cx="68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>
                <a:spcBef>
                  <a:spcPct val="20000"/>
                </a:spcBef>
              </a:pPr>
              <a:r>
                <a:rPr lang="de-CH" sz="975" b="1" dirty="0">
                  <a:solidFill>
                    <a:srgbClr val="000000"/>
                  </a:solidFill>
                  <a:latin typeface="Arial" charset="0"/>
                </a:rPr>
                <a:t>Vor Aus-schreibung</a:t>
              </a:r>
              <a:endParaRPr lang="de-CH" sz="21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37" name="Freeform 20"/>
            <p:cNvSpPr>
              <a:spLocks/>
            </p:cNvSpPr>
            <p:nvPr/>
          </p:nvSpPr>
          <p:spPr bwMode="auto">
            <a:xfrm>
              <a:off x="1843" y="1648"/>
              <a:ext cx="649" cy="28"/>
            </a:xfrm>
            <a:custGeom>
              <a:avLst/>
              <a:gdLst>
                <a:gd name="T0" fmla="*/ 0 w 649"/>
                <a:gd name="T1" fmla="*/ 0 h 28"/>
                <a:gd name="T2" fmla="*/ 593 w 649"/>
                <a:gd name="T3" fmla="*/ 0 h 28"/>
                <a:gd name="T4" fmla="*/ 649 w 649"/>
                <a:gd name="T5" fmla="*/ 28 h 28"/>
                <a:gd name="T6" fmla="*/ 174 w 649"/>
                <a:gd name="T7" fmla="*/ 28 h 28"/>
                <a:gd name="T8" fmla="*/ 0 w 649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9"/>
                <a:gd name="T16" fmla="*/ 0 h 28"/>
                <a:gd name="T17" fmla="*/ 649 w 649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9" h="28">
                  <a:moveTo>
                    <a:pt x="0" y="0"/>
                  </a:moveTo>
                  <a:lnTo>
                    <a:pt x="593" y="0"/>
                  </a:lnTo>
                  <a:lnTo>
                    <a:pt x="649" y="28"/>
                  </a:lnTo>
                  <a:lnTo>
                    <a:pt x="174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38" name="Freeform 21"/>
            <p:cNvSpPr>
              <a:spLocks/>
            </p:cNvSpPr>
            <p:nvPr/>
          </p:nvSpPr>
          <p:spPr bwMode="auto">
            <a:xfrm>
              <a:off x="1843" y="1648"/>
              <a:ext cx="649" cy="28"/>
            </a:xfrm>
            <a:custGeom>
              <a:avLst/>
              <a:gdLst>
                <a:gd name="T0" fmla="*/ 0 w 649"/>
                <a:gd name="T1" fmla="*/ 0 h 28"/>
                <a:gd name="T2" fmla="*/ 593 w 649"/>
                <a:gd name="T3" fmla="*/ 0 h 28"/>
                <a:gd name="T4" fmla="*/ 649 w 649"/>
                <a:gd name="T5" fmla="*/ 28 h 28"/>
                <a:gd name="T6" fmla="*/ 174 w 649"/>
                <a:gd name="T7" fmla="*/ 28 h 28"/>
                <a:gd name="T8" fmla="*/ 0 w 649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9"/>
                <a:gd name="T16" fmla="*/ 0 h 28"/>
                <a:gd name="T17" fmla="*/ 649 w 649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9" h="28">
                  <a:moveTo>
                    <a:pt x="0" y="0"/>
                  </a:moveTo>
                  <a:lnTo>
                    <a:pt x="593" y="0"/>
                  </a:lnTo>
                  <a:lnTo>
                    <a:pt x="649" y="28"/>
                  </a:lnTo>
                  <a:lnTo>
                    <a:pt x="174" y="2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39" name="Freeform 22"/>
            <p:cNvSpPr>
              <a:spLocks/>
            </p:cNvSpPr>
            <p:nvPr/>
          </p:nvSpPr>
          <p:spPr bwMode="auto">
            <a:xfrm>
              <a:off x="2436" y="1450"/>
              <a:ext cx="214" cy="395"/>
            </a:xfrm>
            <a:custGeom>
              <a:avLst/>
              <a:gdLst>
                <a:gd name="T0" fmla="*/ 0 w 214"/>
                <a:gd name="T1" fmla="*/ 395 h 395"/>
                <a:gd name="T2" fmla="*/ 198 w 214"/>
                <a:gd name="T3" fmla="*/ 0 h 395"/>
                <a:gd name="T4" fmla="*/ 214 w 214"/>
                <a:gd name="T5" fmla="*/ 68 h 395"/>
                <a:gd name="T6" fmla="*/ 56 w 214"/>
                <a:gd name="T7" fmla="*/ 385 h 395"/>
                <a:gd name="T8" fmla="*/ 0 w 214"/>
                <a:gd name="T9" fmla="*/ 395 h 3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4"/>
                <a:gd name="T16" fmla="*/ 0 h 395"/>
                <a:gd name="T17" fmla="*/ 214 w 214"/>
                <a:gd name="T18" fmla="*/ 395 h 3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4" h="395">
                  <a:moveTo>
                    <a:pt x="0" y="395"/>
                  </a:moveTo>
                  <a:lnTo>
                    <a:pt x="198" y="0"/>
                  </a:lnTo>
                  <a:lnTo>
                    <a:pt x="214" y="68"/>
                  </a:lnTo>
                  <a:lnTo>
                    <a:pt x="56" y="385"/>
                  </a:lnTo>
                  <a:lnTo>
                    <a:pt x="0" y="395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40" name="Freeform 23"/>
            <p:cNvSpPr>
              <a:spLocks/>
            </p:cNvSpPr>
            <p:nvPr/>
          </p:nvSpPr>
          <p:spPr bwMode="auto">
            <a:xfrm>
              <a:off x="2436" y="1450"/>
              <a:ext cx="214" cy="395"/>
            </a:xfrm>
            <a:custGeom>
              <a:avLst/>
              <a:gdLst>
                <a:gd name="T0" fmla="*/ 0 w 214"/>
                <a:gd name="T1" fmla="*/ 395 h 395"/>
                <a:gd name="T2" fmla="*/ 198 w 214"/>
                <a:gd name="T3" fmla="*/ 0 h 395"/>
                <a:gd name="T4" fmla="*/ 214 w 214"/>
                <a:gd name="T5" fmla="*/ 68 h 395"/>
                <a:gd name="T6" fmla="*/ 56 w 214"/>
                <a:gd name="T7" fmla="*/ 385 h 395"/>
                <a:gd name="T8" fmla="*/ 0 w 214"/>
                <a:gd name="T9" fmla="*/ 395 h 3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4"/>
                <a:gd name="T16" fmla="*/ 0 h 395"/>
                <a:gd name="T17" fmla="*/ 214 w 214"/>
                <a:gd name="T18" fmla="*/ 395 h 3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4" h="395">
                  <a:moveTo>
                    <a:pt x="0" y="395"/>
                  </a:moveTo>
                  <a:lnTo>
                    <a:pt x="198" y="0"/>
                  </a:lnTo>
                  <a:lnTo>
                    <a:pt x="214" y="68"/>
                  </a:lnTo>
                  <a:lnTo>
                    <a:pt x="56" y="385"/>
                  </a:lnTo>
                  <a:lnTo>
                    <a:pt x="0" y="395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41" name="Freeform 24"/>
            <p:cNvSpPr>
              <a:spLocks/>
            </p:cNvSpPr>
            <p:nvPr/>
          </p:nvSpPr>
          <p:spPr bwMode="auto">
            <a:xfrm>
              <a:off x="1843" y="1054"/>
              <a:ext cx="791" cy="791"/>
            </a:xfrm>
            <a:custGeom>
              <a:avLst/>
              <a:gdLst>
                <a:gd name="T0" fmla="*/ 0 w 791"/>
                <a:gd name="T1" fmla="*/ 594 h 791"/>
                <a:gd name="T2" fmla="*/ 593 w 791"/>
                <a:gd name="T3" fmla="*/ 594 h 791"/>
                <a:gd name="T4" fmla="*/ 593 w 791"/>
                <a:gd name="T5" fmla="*/ 791 h 791"/>
                <a:gd name="T6" fmla="*/ 791 w 791"/>
                <a:gd name="T7" fmla="*/ 396 h 791"/>
                <a:gd name="T8" fmla="*/ 593 w 791"/>
                <a:gd name="T9" fmla="*/ 0 h 791"/>
                <a:gd name="T10" fmla="*/ 593 w 791"/>
                <a:gd name="T11" fmla="*/ 198 h 791"/>
                <a:gd name="T12" fmla="*/ 0 w 791"/>
                <a:gd name="T13" fmla="*/ 198 h 791"/>
                <a:gd name="T14" fmla="*/ 0 w 791"/>
                <a:gd name="T15" fmla="*/ 594 h 7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91"/>
                <a:gd name="T25" fmla="*/ 0 h 791"/>
                <a:gd name="T26" fmla="*/ 791 w 791"/>
                <a:gd name="T27" fmla="*/ 791 h 7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91" h="791">
                  <a:moveTo>
                    <a:pt x="0" y="594"/>
                  </a:moveTo>
                  <a:lnTo>
                    <a:pt x="593" y="594"/>
                  </a:lnTo>
                  <a:lnTo>
                    <a:pt x="593" y="791"/>
                  </a:lnTo>
                  <a:lnTo>
                    <a:pt x="791" y="396"/>
                  </a:lnTo>
                  <a:lnTo>
                    <a:pt x="593" y="0"/>
                  </a:lnTo>
                  <a:lnTo>
                    <a:pt x="593" y="198"/>
                  </a:lnTo>
                  <a:lnTo>
                    <a:pt x="0" y="198"/>
                  </a:lnTo>
                  <a:lnTo>
                    <a:pt x="0" y="59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42" name="Freeform 25"/>
            <p:cNvSpPr>
              <a:spLocks/>
            </p:cNvSpPr>
            <p:nvPr/>
          </p:nvSpPr>
          <p:spPr bwMode="auto">
            <a:xfrm>
              <a:off x="1843" y="1054"/>
              <a:ext cx="791" cy="791"/>
            </a:xfrm>
            <a:custGeom>
              <a:avLst/>
              <a:gdLst>
                <a:gd name="T0" fmla="*/ 0 w 791"/>
                <a:gd name="T1" fmla="*/ 594 h 791"/>
                <a:gd name="T2" fmla="*/ 593 w 791"/>
                <a:gd name="T3" fmla="*/ 594 h 791"/>
                <a:gd name="T4" fmla="*/ 593 w 791"/>
                <a:gd name="T5" fmla="*/ 791 h 791"/>
                <a:gd name="T6" fmla="*/ 791 w 791"/>
                <a:gd name="T7" fmla="*/ 396 h 791"/>
                <a:gd name="T8" fmla="*/ 593 w 791"/>
                <a:gd name="T9" fmla="*/ 0 h 791"/>
                <a:gd name="T10" fmla="*/ 593 w 791"/>
                <a:gd name="T11" fmla="*/ 198 h 791"/>
                <a:gd name="T12" fmla="*/ 0 w 791"/>
                <a:gd name="T13" fmla="*/ 198 h 791"/>
                <a:gd name="T14" fmla="*/ 0 w 791"/>
                <a:gd name="T15" fmla="*/ 594 h 7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91"/>
                <a:gd name="T25" fmla="*/ 0 h 791"/>
                <a:gd name="T26" fmla="*/ 791 w 791"/>
                <a:gd name="T27" fmla="*/ 791 h 7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91" h="791">
                  <a:moveTo>
                    <a:pt x="0" y="594"/>
                  </a:moveTo>
                  <a:lnTo>
                    <a:pt x="593" y="594"/>
                  </a:lnTo>
                  <a:lnTo>
                    <a:pt x="593" y="791"/>
                  </a:lnTo>
                  <a:lnTo>
                    <a:pt x="791" y="396"/>
                  </a:lnTo>
                  <a:lnTo>
                    <a:pt x="593" y="0"/>
                  </a:lnTo>
                  <a:lnTo>
                    <a:pt x="593" y="198"/>
                  </a:lnTo>
                  <a:lnTo>
                    <a:pt x="0" y="198"/>
                  </a:lnTo>
                  <a:lnTo>
                    <a:pt x="0" y="594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43" name="Rectangle 26"/>
            <p:cNvSpPr>
              <a:spLocks noChangeArrowheads="1"/>
            </p:cNvSpPr>
            <p:nvPr/>
          </p:nvSpPr>
          <p:spPr bwMode="auto">
            <a:xfrm>
              <a:off x="1891" y="1304"/>
              <a:ext cx="659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>
                <a:spcBef>
                  <a:spcPct val="20000"/>
                </a:spcBef>
              </a:pPr>
              <a:r>
                <a:rPr lang="de-CH" sz="975" b="1" dirty="0">
                  <a:solidFill>
                    <a:srgbClr val="000000"/>
                  </a:solidFill>
                  <a:latin typeface="Arial" charset="0"/>
                </a:rPr>
                <a:t>Nach Aus-</a:t>
              </a:r>
              <a:endParaRPr lang="de-CH" sz="21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44" name="Rectangle 27"/>
            <p:cNvSpPr>
              <a:spLocks noChangeArrowheads="1"/>
            </p:cNvSpPr>
            <p:nvPr/>
          </p:nvSpPr>
          <p:spPr bwMode="auto">
            <a:xfrm>
              <a:off x="1885" y="1435"/>
              <a:ext cx="767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>
                <a:spcBef>
                  <a:spcPct val="20000"/>
                </a:spcBef>
              </a:pPr>
              <a:r>
                <a:rPr lang="de-CH" sz="975" b="1" dirty="0">
                  <a:solidFill>
                    <a:srgbClr val="000000"/>
                  </a:solidFill>
                  <a:latin typeface="Arial" charset="0"/>
                </a:rPr>
                <a:t>schreibung</a:t>
              </a:r>
              <a:endParaRPr lang="de-CH" sz="21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45" name="Freeform 28"/>
            <p:cNvSpPr>
              <a:spLocks/>
            </p:cNvSpPr>
            <p:nvPr/>
          </p:nvSpPr>
          <p:spPr bwMode="auto">
            <a:xfrm>
              <a:off x="2713" y="1648"/>
              <a:ext cx="649" cy="28"/>
            </a:xfrm>
            <a:custGeom>
              <a:avLst/>
              <a:gdLst>
                <a:gd name="T0" fmla="*/ 0 w 649"/>
                <a:gd name="T1" fmla="*/ 0 h 28"/>
                <a:gd name="T2" fmla="*/ 594 w 649"/>
                <a:gd name="T3" fmla="*/ 0 h 28"/>
                <a:gd name="T4" fmla="*/ 649 w 649"/>
                <a:gd name="T5" fmla="*/ 28 h 28"/>
                <a:gd name="T6" fmla="*/ 174 w 649"/>
                <a:gd name="T7" fmla="*/ 28 h 28"/>
                <a:gd name="T8" fmla="*/ 0 w 649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9"/>
                <a:gd name="T16" fmla="*/ 0 h 28"/>
                <a:gd name="T17" fmla="*/ 649 w 649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9" h="28">
                  <a:moveTo>
                    <a:pt x="0" y="0"/>
                  </a:moveTo>
                  <a:lnTo>
                    <a:pt x="594" y="0"/>
                  </a:lnTo>
                  <a:lnTo>
                    <a:pt x="649" y="28"/>
                  </a:lnTo>
                  <a:lnTo>
                    <a:pt x="174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46" name="Freeform 29"/>
            <p:cNvSpPr>
              <a:spLocks/>
            </p:cNvSpPr>
            <p:nvPr/>
          </p:nvSpPr>
          <p:spPr bwMode="auto">
            <a:xfrm>
              <a:off x="2713" y="1648"/>
              <a:ext cx="649" cy="28"/>
            </a:xfrm>
            <a:custGeom>
              <a:avLst/>
              <a:gdLst>
                <a:gd name="T0" fmla="*/ 0 w 649"/>
                <a:gd name="T1" fmla="*/ 0 h 28"/>
                <a:gd name="T2" fmla="*/ 594 w 649"/>
                <a:gd name="T3" fmla="*/ 0 h 28"/>
                <a:gd name="T4" fmla="*/ 649 w 649"/>
                <a:gd name="T5" fmla="*/ 28 h 28"/>
                <a:gd name="T6" fmla="*/ 174 w 649"/>
                <a:gd name="T7" fmla="*/ 28 h 28"/>
                <a:gd name="T8" fmla="*/ 0 w 649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9"/>
                <a:gd name="T16" fmla="*/ 0 h 28"/>
                <a:gd name="T17" fmla="*/ 649 w 649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9" h="28">
                  <a:moveTo>
                    <a:pt x="0" y="0"/>
                  </a:moveTo>
                  <a:lnTo>
                    <a:pt x="594" y="0"/>
                  </a:lnTo>
                  <a:lnTo>
                    <a:pt x="649" y="28"/>
                  </a:lnTo>
                  <a:lnTo>
                    <a:pt x="174" y="2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47" name="Freeform 30"/>
            <p:cNvSpPr>
              <a:spLocks/>
            </p:cNvSpPr>
            <p:nvPr/>
          </p:nvSpPr>
          <p:spPr bwMode="auto">
            <a:xfrm>
              <a:off x="3307" y="1450"/>
              <a:ext cx="213" cy="395"/>
            </a:xfrm>
            <a:custGeom>
              <a:avLst/>
              <a:gdLst>
                <a:gd name="T0" fmla="*/ 0 w 213"/>
                <a:gd name="T1" fmla="*/ 395 h 395"/>
                <a:gd name="T2" fmla="*/ 197 w 213"/>
                <a:gd name="T3" fmla="*/ 0 h 395"/>
                <a:gd name="T4" fmla="*/ 213 w 213"/>
                <a:gd name="T5" fmla="*/ 68 h 395"/>
                <a:gd name="T6" fmla="*/ 55 w 213"/>
                <a:gd name="T7" fmla="*/ 385 h 395"/>
                <a:gd name="T8" fmla="*/ 0 w 213"/>
                <a:gd name="T9" fmla="*/ 395 h 3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3"/>
                <a:gd name="T16" fmla="*/ 0 h 395"/>
                <a:gd name="T17" fmla="*/ 213 w 213"/>
                <a:gd name="T18" fmla="*/ 395 h 3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3" h="395">
                  <a:moveTo>
                    <a:pt x="0" y="395"/>
                  </a:moveTo>
                  <a:lnTo>
                    <a:pt x="197" y="0"/>
                  </a:lnTo>
                  <a:lnTo>
                    <a:pt x="213" y="68"/>
                  </a:lnTo>
                  <a:lnTo>
                    <a:pt x="55" y="385"/>
                  </a:lnTo>
                  <a:lnTo>
                    <a:pt x="0" y="395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48" name="Freeform 31"/>
            <p:cNvSpPr>
              <a:spLocks/>
            </p:cNvSpPr>
            <p:nvPr/>
          </p:nvSpPr>
          <p:spPr bwMode="auto">
            <a:xfrm>
              <a:off x="3307" y="1450"/>
              <a:ext cx="213" cy="395"/>
            </a:xfrm>
            <a:custGeom>
              <a:avLst/>
              <a:gdLst>
                <a:gd name="T0" fmla="*/ 0 w 213"/>
                <a:gd name="T1" fmla="*/ 395 h 395"/>
                <a:gd name="T2" fmla="*/ 197 w 213"/>
                <a:gd name="T3" fmla="*/ 0 h 395"/>
                <a:gd name="T4" fmla="*/ 213 w 213"/>
                <a:gd name="T5" fmla="*/ 68 h 395"/>
                <a:gd name="T6" fmla="*/ 55 w 213"/>
                <a:gd name="T7" fmla="*/ 385 h 395"/>
                <a:gd name="T8" fmla="*/ 0 w 213"/>
                <a:gd name="T9" fmla="*/ 395 h 3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3"/>
                <a:gd name="T16" fmla="*/ 0 h 395"/>
                <a:gd name="T17" fmla="*/ 213 w 213"/>
                <a:gd name="T18" fmla="*/ 395 h 3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3" h="395">
                  <a:moveTo>
                    <a:pt x="0" y="395"/>
                  </a:moveTo>
                  <a:lnTo>
                    <a:pt x="197" y="0"/>
                  </a:lnTo>
                  <a:lnTo>
                    <a:pt x="213" y="68"/>
                  </a:lnTo>
                  <a:lnTo>
                    <a:pt x="55" y="385"/>
                  </a:lnTo>
                  <a:lnTo>
                    <a:pt x="0" y="395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49" name="Freeform 32"/>
            <p:cNvSpPr>
              <a:spLocks/>
            </p:cNvSpPr>
            <p:nvPr/>
          </p:nvSpPr>
          <p:spPr bwMode="auto">
            <a:xfrm>
              <a:off x="2713" y="1054"/>
              <a:ext cx="791" cy="791"/>
            </a:xfrm>
            <a:custGeom>
              <a:avLst/>
              <a:gdLst>
                <a:gd name="T0" fmla="*/ 0 w 791"/>
                <a:gd name="T1" fmla="*/ 594 h 791"/>
                <a:gd name="T2" fmla="*/ 594 w 791"/>
                <a:gd name="T3" fmla="*/ 594 h 791"/>
                <a:gd name="T4" fmla="*/ 594 w 791"/>
                <a:gd name="T5" fmla="*/ 791 h 791"/>
                <a:gd name="T6" fmla="*/ 791 w 791"/>
                <a:gd name="T7" fmla="*/ 396 h 791"/>
                <a:gd name="T8" fmla="*/ 594 w 791"/>
                <a:gd name="T9" fmla="*/ 0 h 791"/>
                <a:gd name="T10" fmla="*/ 594 w 791"/>
                <a:gd name="T11" fmla="*/ 198 h 791"/>
                <a:gd name="T12" fmla="*/ 0 w 791"/>
                <a:gd name="T13" fmla="*/ 198 h 791"/>
                <a:gd name="T14" fmla="*/ 0 w 791"/>
                <a:gd name="T15" fmla="*/ 594 h 7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91"/>
                <a:gd name="T25" fmla="*/ 0 h 791"/>
                <a:gd name="T26" fmla="*/ 791 w 791"/>
                <a:gd name="T27" fmla="*/ 791 h 7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91" h="791">
                  <a:moveTo>
                    <a:pt x="0" y="594"/>
                  </a:moveTo>
                  <a:lnTo>
                    <a:pt x="594" y="594"/>
                  </a:lnTo>
                  <a:lnTo>
                    <a:pt x="594" y="791"/>
                  </a:lnTo>
                  <a:lnTo>
                    <a:pt x="791" y="396"/>
                  </a:lnTo>
                  <a:lnTo>
                    <a:pt x="594" y="0"/>
                  </a:lnTo>
                  <a:lnTo>
                    <a:pt x="594" y="198"/>
                  </a:lnTo>
                  <a:lnTo>
                    <a:pt x="0" y="198"/>
                  </a:lnTo>
                  <a:lnTo>
                    <a:pt x="0" y="59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50" name="Freeform 33"/>
            <p:cNvSpPr>
              <a:spLocks/>
            </p:cNvSpPr>
            <p:nvPr/>
          </p:nvSpPr>
          <p:spPr bwMode="auto">
            <a:xfrm>
              <a:off x="2713" y="1054"/>
              <a:ext cx="791" cy="791"/>
            </a:xfrm>
            <a:custGeom>
              <a:avLst/>
              <a:gdLst>
                <a:gd name="T0" fmla="*/ 0 w 791"/>
                <a:gd name="T1" fmla="*/ 594 h 791"/>
                <a:gd name="T2" fmla="*/ 594 w 791"/>
                <a:gd name="T3" fmla="*/ 594 h 791"/>
                <a:gd name="T4" fmla="*/ 594 w 791"/>
                <a:gd name="T5" fmla="*/ 791 h 791"/>
                <a:gd name="T6" fmla="*/ 791 w 791"/>
                <a:gd name="T7" fmla="*/ 396 h 791"/>
                <a:gd name="T8" fmla="*/ 594 w 791"/>
                <a:gd name="T9" fmla="*/ 0 h 791"/>
                <a:gd name="T10" fmla="*/ 594 w 791"/>
                <a:gd name="T11" fmla="*/ 198 h 791"/>
                <a:gd name="T12" fmla="*/ 0 w 791"/>
                <a:gd name="T13" fmla="*/ 198 h 791"/>
                <a:gd name="T14" fmla="*/ 0 w 791"/>
                <a:gd name="T15" fmla="*/ 594 h 7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91"/>
                <a:gd name="T25" fmla="*/ 0 h 791"/>
                <a:gd name="T26" fmla="*/ 791 w 791"/>
                <a:gd name="T27" fmla="*/ 791 h 7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91" h="791">
                  <a:moveTo>
                    <a:pt x="0" y="594"/>
                  </a:moveTo>
                  <a:lnTo>
                    <a:pt x="594" y="594"/>
                  </a:lnTo>
                  <a:lnTo>
                    <a:pt x="594" y="791"/>
                  </a:lnTo>
                  <a:lnTo>
                    <a:pt x="791" y="396"/>
                  </a:lnTo>
                  <a:lnTo>
                    <a:pt x="594" y="0"/>
                  </a:lnTo>
                  <a:lnTo>
                    <a:pt x="594" y="198"/>
                  </a:lnTo>
                  <a:lnTo>
                    <a:pt x="0" y="198"/>
                  </a:lnTo>
                  <a:lnTo>
                    <a:pt x="0" y="594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51" name="Rectangle 34"/>
            <p:cNvSpPr>
              <a:spLocks noChangeArrowheads="1"/>
            </p:cNvSpPr>
            <p:nvPr/>
          </p:nvSpPr>
          <p:spPr bwMode="auto">
            <a:xfrm>
              <a:off x="2786" y="1328"/>
              <a:ext cx="613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spcBef>
                  <a:spcPct val="20000"/>
                </a:spcBef>
              </a:pPr>
              <a:r>
                <a:rPr lang="de-CH" sz="975" b="1" dirty="0">
                  <a:solidFill>
                    <a:srgbClr val="000000"/>
                  </a:solidFill>
                  <a:latin typeface="Arial" charset="0"/>
                </a:rPr>
                <a:t>Nach Ablauf</a:t>
              </a:r>
              <a:endParaRPr lang="de-CH" sz="21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52" name="Rectangle 35"/>
            <p:cNvSpPr>
              <a:spLocks noChangeArrowheads="1"/>
            </p:cNvSpPr>
            <p:nvPr/>
          </p:nvSpPr>
          <p:spPr bwMode="auto">
            <a:xfrm>
              <a:off x="2786" y="1451"/>
              <a:ext cx="562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>
                <a:spcBef>
                  <a:spcPct val="20000"/>
                </a:spcBef>
              </a:pPr>
              <a:r>
                <a:rPr lang="de-CH" sz="975" b="1" dirty="0">
                  <a:solidFill>
                    <a:srgbClr val="000000"/>
                  </a:solidFill>
                  <a:latin typeface="Arial" charset="0"/>
                </a:rPr>
                <a:t>Offertfrist</a:t>
              </a:r>
              <a:endParaRPr lang="de-CH" sz="21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53" name="Freeform 36"/>
            <p:cNvSpPr>
              <a:spLocks/>
            </p:cNvSpPr>
            <p:nvPr/>
          </p:nvSpPr>
          <p:spPr bwMode="auto">
            <a:xfrm>
              <a:off x="3600" y="1648"/>
              <a:ext cx="648" cy="28"/>
            </a:xfrm>
            <a:custGeom>
              <a:avLst/>
              <a:gdLst>
                <a:gd name="T0" fmla="*/ 0 w 648"/>
                <a:gd name="T1" fmla="*/ 0 h 28"/>
                <a:gd name="T2" fmla="*/ 593 w 648"/>
                <a:gd name="T3" fmla="*/ 0 h 28"/>
                <a:gd name="T4" fmla="*/ 648 w 648"/>
                <a:gd name="T5" fmla="*/ 28 h 28"/>
                <a:gd name="T6" fmla="*/ 174 w 648"/>
                <a:gd name="T7" fmla="*/ 28 h 28"/>
                <a:gd name="T8" fmla="*/ 0 w 648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8"/>
                <a:gd name="T16" fmla="*/ 0 h 28"/>
                <a:gd name="T17" fmla="*/ 648 w 648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8" h="28">
                  <a:moveTo>
                    <a:pt x="0" y="0"/>
                  </a:moveTo>
                  <a:lnTo>
                    <a:pt x="593" y="0"/>
                  </a:lnTo>
                  <a:lnTo>
                    <a:pt x="648" y="28"/>
                  </a:lnTo>
                  <a:lnTo>
                    <a:pt x="174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54" name="Freeform 37"/>
            <p:cNvSpPr>
              <a:spLocks/>
            </p:cNvSpPr>
            <p:nvPr/>
          </p:nvSpPr>
          <p:spPr bwMode="auto">
            <a:xfrm>
              <a:off x="3600" y="1648"/>
              <a:ext cx="648" cy="28"/>
            </a:xfrm>
            <a:custGeom>
              <a:avLst/>
              <a:gdLst>
                <a:gd name="T0" fmla="*/ 0 w 648"/>
                <a:gd name="T1" fmla="*/ 0 h 28"/>
                <a:gd name="T2" fmla="*/ 593 w 648"/>
                <a:gd name="T3" fmla="*/ 0 h 28"/>
                <a:gd name="T4" fmla="*/ 648 w 648"/>
                <a:gd name="T5" fmla="*/ 28 h 28"/>
                <a:gd name="T6" fmla="*/ 174 w 648"/>
                <a:gd name="T7" fmla="*/ 28 h 28"/>
                <a:gd name="T8" fmla="*/ 0 w 648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8"/>
                <a:gd name="T16" fmla="*/ 0 h 28"/>
                <a:gd name="T17" fmla="*/ 648 w 648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8" h="28">
                  <a:moveTo>
                    <a:pt x="0" y="0"/>
                  </a:moveTo>
                  <a:lnTo>
                    <a:pt x="593" y="0"/>
                  </a:lnTo>
                  <a:lnTo>
                    <a:pt x="648" y="28"/>
                  </a:lnTo>
                  <a:lnTo>
                    <a:pt x="174" y="2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55" name="Freeform 38"/>
            <p:cNvSpPr>
              <a:spLocks/>
            </p:cNvSpPr>
            <p:nvPr/>
          </p:nvSpPr>
          <p:spPr bwMode="auto">
            <a:xfrm>
              <a:off x="4193" y="1450"/>
              <a:ext cx="214" cy="395"/>
            </a:xfrm>
            <a:custGeom>
              <a:avLst/>
              <a:gdLst>
                <a:gd name="T0" fmla="*/ 0 w 214"/>
                <a:gd name="T1" fmla="*/ 395 h 395"/>
                <a:gd name="T2" fmla="*/ 198 w 214"/>
                <a:gd name="T3" fmla="*/ 0 h 395"/>
                <a:gd name="T4" fmla="*/ 214 w 214"/>
                <a:gd name="T5" fmla="*/ 68 h 395"/>
                <a:gd name="T6" fmla="*/ 55 w 214"/>
                <a:gd name="T7" fmla="*/ 385 h 395"/>
                <a:gd name="T8" fmla="*/ 0 w 214"/>
                <a:gd name="T9" fmla="*/ 395 h 3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4"/>
                <a:gd name="T16" fmla="*/ 0 h 395"/>
                <a:gd name="T17" fmla="*/ 214 w 214"/>
                <a:gd name="T18" fmla="*/ 395 h 3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4" h="395">
                  <a:moveTo>
                    <a:pt x="0" y="395"/>
                  </a:moveTo>
                  <a:lnTo>
                    <a:pt x="198" y="0"/>
                  </a:lnTo>
                  <a:lnTo>
                    <a:pt x="214" y="68"/>
                  </a:lnTo>
                  <a:lnTo>
                    <a:pt x="55" y="385"/>
                  </a:lnTo>
                  <a:lnTo>
                    <a:pt x="0" y="395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56" name="Freeform 39"/>
            <p:cNvSpPr>
              <a:spLocks/>
            </p:cNvSpPr>
            <p:nvPr/>
          </p:nvSpPr>
          <p:spPr bwMode="auto">
            <a:xfrm>
              <a:off x="4193" y="1450"/>
              <a:ext cx="214" cy="395"/>
            </a:xfrm>
            <a:custGeom>
              <a:avLst/>
              <a:gdLst>
                <a:gd name="T0" fmla="*/ 0 w 214"/>
                <a:gd name="T1" fmla="*/ 395 h 395"/>
                <a:gd name="T2" fmla="*/ 198 w 214"/>
                <a:gd name="T3" fmla="*/ 0 h 395"/>
                <a:gd name="T4" fmla="*/ 214 w 214"/>
                <a:gd name="T5" fmla="*/ 68 h 395"/>
                <a:gd name="T6" fmla="*/ 55 w 214"/>
                <a:gd name="T7" fmla="*/ 385 h 395"/>
                <a:gd name="T8" fmla="*/ 0 w 214"/>
                <a:gd name="T9" fmla="*/ 395 h 3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4"/>
                <a:gd name="T16" fmla="*/ 0 h 395"/>
                <a:gd name="T17" fmla="*/ 214 w 214"/>
                <a:gd name="T18" fmla="*/ 395 h 3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4" h="395">
                  <a:moveTo>
                    <a:pt x="0" y="395"/>
                  </a:moveTo>
                  <a:lnTo>
                    <a:pt x="198" y="0"/>
                  </a:lnTo>
                  <a:lnTo>
                    <a:pt x="214" y="68"/>
                  </a:lnTo>
                  <a:lnTo>
                    <a:pt x="55" y="385"/>
                  </a:lnTo>
                  <a:lnTo>
                    <a:pt x="0" y="395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57" name="Freeform 40"/>
            <p:cNvSpPr>
              <a:spLocks/>
            </p:cNvSpPr>
            <p:nvPr/>
          </p:nvSpPr>
          <p:spPr bwMode="auto">
            <a:xfrm>
              <a:off x="3600" y="1054"/>
              <a:ext cx="791" cy="791"/>
            </a:xfrm>
            <a:custGeom>
              <a:avLst/>
              <a:gdLst>
                <a:gd name="T0" fmla="*/ 0 w 791"/>
                <a:gd name="T1" fmla="*/ 594 h 791"/>
                <a:gd name="T2" fmla="*/ 593 w 791"/>
                <a:gd name="T3" fmla="*/ 594 h 791"/>
                <a:gd name="T4" fmla="*/ 593 w 791"/>
                <a:gd name="T5" fmla="*/ 791 h 791"/>
                <a:gd name="T6" fmla="*/ 791 w 791"/>
                <a:gd name="T7" fmla="*/ 396 h 791"/>
                <a:gd name="T8" fmla="*/ 593 w 791"/>
                <a:gd name="T9" fmla="*/ 0 h 791"/>
                <a:gd name="T10" fmla="*/ 593 w 791"/>
                <a:gd name="T11" fmla="*/ 198 h 791"/>
                <a:gd name="T12" fmla="*/ 0 w 791"/>
                <a:gd name="T13" fmla="*/ 198 h 791"/>
                <a:gd name="T14" fmla="*/ 0 w 791"/>
                <a:gd name="T15" fmla="*/ 594 h 7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91"/>
                <a:gd name="T25" fmla="*/ 0 h 791"/>
                <a:gd name="T26" fmla="*/ 791 w 791"/>
                <a:gd name="T27" fmla="*/ 791 h 7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91" h="791">
                  <a:moveTo>
                    <a:pt x="0" y="594"/>
                  </a:moveTo>
                  <a:lnTo>
                    <a:pt x="593" y="594"/>
                  </a:lnTo>
                  <a:lnTo>
                    <a:pt x="593" y="791"/>
                  </a:lnTo>
                  <a:lnTo>
                    <a:pt x="791" y="396"/>
                  </a:lnTo>
                  <a:lnTo>
                    <a:pt x="593" y="0"/>
                  </a:lnTo>
                  <a:lnTo>
                    <a:pt x="593" y="198"/>
                  </a:lnTo>
                  <a:lnTo>
                    <a:pt x="0" y="198"/>
                  </a:lnTo>
                  <a:lnTo>
                    <a:pt x="0" y="59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58" name="Freeform 41"/>
            <p:cNvSpPr>
              <a:spLocks/>
            </p:cNvSpPr>
            <p:nvPr/>
          </p:nvSpPr>
          <p:spPr bwMode="auto">
            <a:xfrm>
              <a:off x="3600" y="1054"/>
              <a:ext cx="791" cy="791"/>
            </a:xfrm>
            <a:custGeom>
              <a:avLst/>
              <a:gdLst>
                <a:gd name="T0" fmla="*/ 0 w 791"/>
                <a:gd name="T1" fmla="*/ 594 h 791"/>
                <a:gd name="T2" fmla="*/ 593 w 791"/>
                <a:gd name="T3" fmla="*/ 594 h 791"/>
                <a:gd name="T4" fmla="*/ 593 w 791"/>
                <a:gd name="T5" fmla="*/ 791 h 791"/>
                <a:gd name="T6" fmla="*/ 791 w 791"/>
                <a:gd name="T7" fmla="*/ 396 h 791"/>
                <a:gd name="T8" fmla="*/ 593 w 791"/>
                <a:gd name="T9" fmla="*/ 0 h 791"/>
                <a:gd name="T10" fmla="*/ 593 w 791"/>
                <a:gd name="T11" fmla="*/ 198 h 791"/>
                <a:gd name="T12" fmla="*/ 0 w 791"/>
                <a:gd name="T13" fmla="*/ 198 h 791"/>
                <a:gd name="T14" fmla="*/ 0 w 791"/>
                <a:gd name="T15" fmla="*/ 594 h 7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91"/>
                <a:gd name="T25" fmla="*/ 0 h 791"/>
                <a:gd name="T26" fmla="*/ 791 w 791"/>
                <a:gd name="T27" fmla="*/ 791 h 7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91" h="791">
                  <a:moveTo>
                    <a:pt x="0" y="594"/>
                  </a:moveTo>
                  <a:lnTo>
                    <a:pt x="593" y="594"/>
                  </a:lnTo>
                  <a:lnTo>
                    <a:pt x="593" y="791"/>
                  </a:lnTo>
                  <a:lnTo>
                    <a:pt x="791" y="396"/>
                  </a:lnTo>
                  <a:lnTo>
                    <a:pt x="593" y="0"/>
                  </a:lnTo>
                  <a:lnTo>
                    <a:pt x="593" y="198"/>
                  </a:lnTo>
                  <a:lnTo>
                    <a:pt x="0" y="198"/>
                  </a:lnTo>
                  <a:lnTo>
                    <a:pt x="0" y="594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59" name="Rectangle 42"/>
            <p:cNvSpPr>
              <a:spLocks noChangeArrowheads="1"/>
            </p:cNvSpPr>
            <p:nvPr/>
          </p:nvSpPr>
          <p:spPr bwMode="auto">
            <a:xfrm>
              <a:off x="3672" y="1328"/>
              <a:ext cx="256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spcBef>
                  <a:spcPct val="20000"/>
                </a:spcBef>
              </a:pPr>
              <a:r>
                <a:rPr lang="de-CH" sz="975" b="1" dirty="0">
                  <a:solidFill>
                    <a:srgbClr val="000000"/>
                  </a:solidFill>
                  <a:latin typeface="Arial" charset="0"/>
                </a:rPr>
                <a:t>Nach</a:t>
              </a:r>
              <a:endParaRPr lang="de-CH" sz="21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60" name="Rectangle 43"/>
            <p:cNvSpPr>
              <a:spLocks noChangeArrowheads="1"/>
            </p:cNvSpPr>
            <p:nvPr/>
          </p:nvSpPr>
          <p:spPr bwMode="auto">
            <a:xfrm>
              <a:off x="3672" y="1459"/>
              <a:ext cx="462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spcBef>
                  <a:spcPct val="20000"/>
                </a:spcBef>
              </a:pPr>
              <a:r>
                <a:rPr lang="de-CH" sz="975" b="1" dirty="0">
                  <a:solidFill>
                    <a:srgbClr val="000000"/>
                  </a:solidFill>
                  <a:latin typeface="Arial" charset="0"/>
                </a:rPr>
                <a:t>Zuschlag</a:t>
              </a:r>
            </a:p>
          </p:txBody>
        </p:sp>
        <p:sp>
          <p:nvSpPr>
            <p:cNvPr id="13361" name="Freeform 44"/>
            <p:cNvSpPr>
              <a:spLocks/>
            </p:cNvSpPr>
            <p:nvPr/>
          </p:nvSpPr>
          <p:spPr bwMode="auto">
            <a:xfrm>
              <a:off x="4573" y="1648"/>
              <a:ext cx="649" cy="28"/>
            </a:xfrm>
            <a:custGeom>
              <a:avLst/>
              <a:gdLst>
                <a:gd name="T0" fmla="*/ 0 w 649"/>
                <a:gd name="T1" fmla="*/ 0 h 28"/>
                <a:gd name="T2" fmla="*/ 593 w 649"/>
                <a:gd name="T3" fmla="*/ 0 h 28"/>
                <a:gd name="T4" fmla="*/ 649 w 649"/>
                <a:gd name="T5" fmla="*/ 28 h 28"/>
                <a:gd name="T6" fmla="*/ 174 w 649"/>
                <a:gd name="T7" fmla="*/ 28 h 28"/>
                <a:gd name="T8" fmla="*/ 0 w 649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9"/>
                <a:gd name="T16" fmla="*/ 0 h 28"/>
                <a:gd name="T17" fmla="*/ 649 w 649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9" h="28">
                  <a:moveTo>
                    <a:pt x="0" y="0"/>
                  </a:moveTo>
                  <a:lnTo>
                    <a:pt x="593" y="0"/>
                  </a:lnTo>
                  <a:lnTo>
                    <a:pt x="649" y="28"/>
                  </a:lnTo>
                  <a:lnTo>
                    <a:pt x="174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62" name="Freeform 45"/>
            <p:cNvSpPr>
              <a:spLocks/>
            </p:cNvSpPr>
            <p:nvPr/>
          </p:nvSpPr>
          <p:spPr bwMode="auto">
            <a:xfrm>
              <a:off x="4573" y="1648"/>
              <a:ext cx="649" cy="28"/>
            </a:xfrm>
            <a:custGeom>
              <a:avLst/>
              <a:gdLst>
                <a:gd name="T0" fmla="*/ 0 w 649"/>
                <a:gd name="T1" fmla="*/ 0 h 28"/>
                <a:gd name="T2" fmla="*/ 593 w 649"/>
                <a:gd name="T3" fmla="*/ 0 h 28"/>
                <a:gd name="T4" fmla="*/ 649 w 649"/>
                <a:gd name="T5" fmla="*/ 28 h 28"/>
                <a:gd name="T6" fmla="*/ 174 w 649"/>
                <a:gd name="T7" fmla="*/ 28 h 28"/>
                <a:gd name="T8" fmla="*/ 0 w 649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9"/>
                <a:gd name="T16" fmla="*/ 0 h 28"/>
                <a:gd name="T17" fmla="*/ 649 w 649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9" h="28">
                  <a:moveTo>
                    <a:pt x="0" y="0"/>
                  </a:moveTo>
                  <a:lnTo>
                    <a:pt x="593" y="0"/>
                  </a:lnTo>
                  <a:lnTo>
                    <a:pt x="649" y="28"/>
                  </a:lnTo>
                  <a:lnTo>
                    <a:pt x="174" y="2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63" name="Freeform 46"/>
            <p:cNvSpPr>
              <a:spLocks/>
            </p:cNvSpPr>
            <p:nvPr/>
          </p:nvSpPr>
          <p:spPr bwMode="auto">
            <a:xfrm>
              <a:off x="5166" y="1450"/>
              <a:ext cx="214" cy="395"/>
            </a:xfrm>
            <a:custGeom>
              <a:avLst/>
              <a:gdLst>
                <a:gd name="T0" fmla="*/ 0 w 214"/>
                <a:gd name="T1" fmla="*/ 395 h 395"/>
                <a:gd name="T2" fmla="*/ 198 w 214"/>
                <a:gd name="T3" fmla="*/ 0 h 395"/>
                <a:gd name="T4" fmla="*/ 214 w 214"/>
                <a:gd name="T5" fmla="*/ 68 h 395"/>
                <a:gd name="T6" fmla="*/ 56 w 214"/>
                <a:gd name="T7" fmla="*/ 385 h 395"/>
                <a:gd name="T8" fmla="*/ 0 w 214"/>
                <a:gd name="T9" fmla="*/ 395 h 3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4"/>
                <a:gd name="T16" fmla="*/ 0 h 395"/>
                <a:gd name="T17" fmla="*/ 214 w 214"/>
                <a:gd name="T18" fmla="*/ 395 h 3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4" h="395">
                  <a:moveTo>
                    <a:pt x="0" y="395"/>
                  </a:moveTo>
                  <a:lnTo>
                    <a:pt x="198" y="0"/>
                  </a:lnTo>
                  <a:lnTo>
                    <a:pt x="214" y="68"/>
                  </a:lnTo>
                  <a:lnTo>
                    <a:pt x="56" y="385"/>
                  </a:lnTo>
                  <a:lnTo>
                    <a:pt x="0" y="395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64" name="Freeform 47"/>
            <p:cNvSpPr>
              <a:spLocks/>
            </p:cNvSpPr>
            <p:nvPr/>
          </p:nvSpPr>
          <p:spPr bwMode="auto">
            <a:xfrm>
              <a:off x="5166" y="1450"/>
              <a:ext cx="214" cy="395"/>
            </a:xfrm>
            <a:custGeom>
              <a:avLst/>
              <a:gdLst>
                <a:gd name="T0" fmla="*/ 0 w 214"/>
                <a:gd name="T1" fmla="*/ 395 h 395"/>
                <a:gd name="T2" fmla="*/ 198 w 214"/>
                <a:gd name="T3" fmla="*/ 0 h 395"/>
                <a:gd name="T4" fmla="*/ 214 w 214"/>
                <a:gd name="T5" fmla="*/ 68 h 395"/>
                <a:gd name="T6" fmla="*/ 56 w 214"/>
                <a:gd name="T7" fmla="*/ 385 h 395"/>
                <a:gd name="T8" fmla="*/ 0 w 214"/>
                <a:gd name="T9" fmla="*/ 395 h 3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4"/>
                <a:gd name="T16" fmla="*/ 0 h 395"/>
                <a:gd name="T17" fmla="*/ 214 w 214"/>
                <a:gd name="T18" fmla="*/ 395 h 3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4" h="395">
                  <a:moveTo>
                    <a:pt x="0" y="395"/>
                  </a:moveTo>
                  <a:lnTo>
                    <a:pt x="198" y="0"/>
                  </a:lnTo>
                  <a:lnTo>
                    <a:pt x="214" y="68"/>
                  </a:lnTo>
                  <a:lnTo>
                    <a:pt x="56" y="385"/>
                  </a:lnTo>
                  <a:lnTo>
                    <a:pt x="0" y="395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65" name="Freeform 48"/>
            <p:cNvSpPr>
              <a:spLocks/>
            </p:cNvSpPr>
            <p:nvPr/>
          </p:nvSpPr>
          <p:spPr bwMode="auto">
            <a:xfrm>
              <a:off x="4573" y="1054"/>
              <a:ext cx="791" cy="791"/>
            </a:xfrm>
            <a:custGeom>
              <a:avLst/>
              <a:gdLst>
                <a:gd name="T0" fmla="*/ 0 w 791"/>
                <a:gd name="T1" fmla="*/ 594 h 791"/>
                <a:gd name="T2" fmla="*/ 593 w 791"/>
                <a:gd name="T3" fmla="*/ 594 h 791"/>
                <a:gd name="T4" fmla="*/ 593 w 791"/>
                <a:gd name="T5" fmla="*/ 791 h 791"/>
                <a:gd name="T6" fmla="*/ 791 w 791"/>
                <a:gd name="T7" fmla="*/ 396 h 791"/>
                <a:gd name="T8" fmla="*/ 593 w 791"/>
                <a:gd name="T9" fmla="*/ 0 h 791"/>
                <a:gd name="T10" fmla="*/ 593 w 791"/>
                <a:gd name="T11" fmla="*/ 198 h 791"/>
                <a:gd name="T12" fmla="*/ 0 w 791"/>
                <a:gd name="T13" fmla="*/ 198 h 791"/>
                <a:gd name="T14" fmla="*/ 0 w 791"/>
                <a:gd name="T15" fmla="*/ 594 h 7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91"/>
                <a:gd name="T25" fmla="*/ 0 h 791"/>
                <a:gd name="T26" fmla="*/ 791 w 791"/>
                <a:gd name="T27" fmla="*/ 791 h 7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91" h="791">
                  <a:moveTo>
                    <a:pt x="0" y="594"/>
                  </a:moveTo>
                  <a:lnTo>
                    <a:pt x="593" y="594"/>
                  </a:lnTo>
                  <a:lnTo>
                    <a:pt x="593" y="791"/>
                  </a:lnTo>
                  <a:lnTo>
                    <a:pt x="791" y="396"/>
                  </a:lnTo>
                  <a:lnTo>
                    <a:pt x="593" y="0"/>
                  </a:lnTo>
                  <a:lnTo>
                    <a:pt x="593" y="198"/>
                  </a:lnTo>
                  <a:lnTo>
                    <a:pt x="0" y="198"/>
                  </a:lnTo>
                  <a:lnTo>
                    <a:pt x="0" y="59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66" name="Freeform 49"/>
            <p:cNvSpPr>
              <a:spLocks/>
            </p:cNvSpPr>
            <p:nvPr/>
          </p:nvSpPr>
          <p:spPr bwMode="auto">
            <a:xfrm>
              <a:off x="4573" y="1054"/>
              <a:ext cx="791" cy="791"/>
            </a:xfrm>
            <a:custGeom>
              <a:avLst/>
              <a:gdLst>
                <a:gd name="T0" fmla="*/ 0 w 791"/>
                <a:gd name="T1" fmla="*/ 594 h 791"/>
                <a:gd name="T2" fmla="*/ 593 w 791"/>
                <a:gd name="T3" fmla="*/ 594 h 791"/>
                <a:gd name="T4" fmla="*/ 593 w 791"/>
                <a:gd name="T5" fmla="*/ 791 h 791"/>
                <a:gd name="T6" fmla="*/ 791 w 791"/>
                <a:gd name="T7" fmla="*/ 396 h 791"/>
                <a:gd name="T8" fmla="*/ 593 w 791"/>
                <a:gd name="T9" fmla="*/ 0 h 791"/>
                <a:gd name="T10" fmla="*/ 593 w 791"/>
                <a:gd name="T11" fmla="*/ 198 h 791"/>
                <a:gd name="T12" fmla="*/ 0 w 791"/>
                <a:gd name="T13" fmla="*/ 198 h 791"/>
                <a:gd name="T14" fmla="*/ 0 w 791"/>
                <a:gd name="T15" fmla="*/ 594 h 7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91"/>
                <a:gd name="T25" fmla="*/ 0 h 791"/>
                <a:gd name="T26" fmla="*/ 791 w 791"/>
                <a:gd name="T27" fmla="*/ 791 h 7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91" h="791">
                  <a:moveTo>
                    <a:pt x="0" y="594"/>
                  </a:moveTo>
                  <a:lnTo>
                    <a:pt x="593" y="594"/>
                  </a:lnTo>
                  <a:lnTo>
                    <a:pt x="593" y="791"/>
                  </a:lnTo>
                  <a:lnTo>
                    <a:pt x="791" y="396"/>
                  </a:lnTo>
                  <a:lnTo>
                    <a:pt x="593" y="0"/>
                  </a:lnTo>
                  <a:lnTo>
                    <a:pt x="593" y="198"/>
                  </a:lnTo>
                  <a:lnTo>
                    <a:pt x="0" y="198"/>
                  </a:lnTo>
                  <a:lnTo>
                    <a:pt x="0" y="594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CH" sz="21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67" name="Rectangle 50"/>
            <p:cNvSpPr>
              <a:spLocks noChangeArrowheads="1"/>
            </p:cNvSpPr>
            <p:nvPr/>
          </p:nvSpPr>
          <p:spPr bwMode="auto">
            <a:xfrm>
              <a:off x="4626" y="1323"/>
              <a:ext cx="571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spcBef>
                  <a:spcPct val="20000"/>
                </a:spcBef>
              </a:pPr>
              <a:r>
                <a:rPr lang="de-CH" sz="975" b="1" dirty="0">
                  <a:solidFill>
                    <a:srgbClr val="000000"/>
                  </a:solidFill>
                  <a:latin typeface="Arial" charset="0"/>
                </a:rPr>
                <a:t>Vor Vertrag</a:t>
              </a:r>
              <a:endParaRPr lang="de-CH" sz="21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369" name="Rectangle 93"/>
            <p:cNvSpPr>
              <a:spLocks noChangeArrowheads="1"/>
            </p:cNvSpPr>
            <p:nvPr/>
          </p:nvSpPr>
          <p:spPr bwMode="auto">
            <a:xfrm>
              <a:off x="4573" y="2282"/>
              <a:ext cx="807" cy="15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</a:pPr>
              <a:endParaRPr lang="de-DE" sz="2100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3" name="Titel 2">
            <a:extLst>
              <a:ext uri="{FF2B5EF4-FFF2-40B4-BE49-F238E27FC236}">
                <a16:creationId xmlns:a16="http://schemas.microsoft.com/office/drawing/2014/main" id="{A6F41102-C3F9-4EFC-B49F-DC50575F9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673" y="498897"/>
            <a:ext cx="7020000" cy="820738"/>
          </a:xfrm>
        </p:spPr>
        <p:txBody>
          <a:bodyPr/>
          <a:lstStyle/>
          <a:p>
            <a:r>
              <a:rPr lang="de-DE" dirty="0"/>
              <a:t>Kommunikationsmöglichkeiten im Vergabeverfahren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193299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Bereinigung / technische Verhandlungen</a:t>
            </a:r>
            <a:endParaRPr lang="de-DE" dirty="0"/>
          </a:p>
        </p:txBody>
      </p:sp>
      <p:sp>
        <p:nvSpPr>
          <p:cNvPr id="58163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de-CH" sz="1800" b="1" dirty="0"/>
              <a:t>Bereinigungen / technische Verhandlungen</a:t>
            </a:r>
            <a:r>
              <a:rPr lang="de-CH" sz="1800" dirty="0"/>
              <a:t> zwischen Vergabestelle und Anbietern während dem Vergabeverfahren (Wirtschaftlichkeit, Wettbewerb) </a:t>
            </a:r>
            <a:r>
              <a:rPr lang="de-CH" sz="1800" dirty="0">
                <a:sym typeface="Wingdings" panose="05000000000000000000" pitchFamily="2" charset="2"/>
              </a:rPr>
              <a:t></a:t>
            </a:r>
            <a:r>
              <a:rPr lang="de-CH" sz="1800" dirty="0"/>
              <a:t> In komplexen Projekten unverzichtbar</a:t>
            </a:r>
          </a:p>
          <a:p>
            <a:pPr>
              <a:spcAft>
                <a:spcPts val="600"/>
              </a:spcAft>
            </a:pPr>
            <a:r>
              <a:rPr lang="de-CH" sz="1800" b="1" dirty="0"/>
              <a:t>Herausforderungen</a:t>
            </a:r>
            <a:r>
              <a:rPr lang="de-CH" sz="1800" dirty="0"/>
              <a:t>: Sicherstellung von </a:t>
            </a:r>
          </a:p>
          <a:p>
            <a:pPr lvl="1"/>
            <a:r>
              <a:rPr lang="de-CH" sz="1600" dirty="0"/>
              <a:t>Gleichbehandlung </a:t>
            </a:r>
          </a:p>
          <a:p>
            <a:pPr lvl="1"/>
            <a:r>
              <a:rPr lang="de-CH" sz="1600" dirty="0"/>
              <a:t>Wahrung der Vertraulichkeit</a:t>
            </a:r>
          </a:p>
          <a:p>
            <a:pPr lvl="1">
              <a:spcAft>
                <a:spcPts val="600"/>
              </a:spcAft>
            </a:pPr>
            <a:r>
              <a:rPr lang="de-CH" sz="1600" dirty="0"/>
              <a:t>Transparenz/Nachvollziehbarkeit (insbesondere bei Gesprächen</a:t>
            </a:r>
          </a:p>
          <a:p>
            <a:pPr>
              <a:spcAft>
                <a:spcPts val="600"/>
              </a:spcAft>
            </a:pPr>
            <a:r>
              <a:rPr lang="de-CH" sz="1800" b="1" dirty="0"/>
              <a:t>Weshalb?</a:t>
            </a:r>
            <a:r>
              <a:rPr lang="de-CH" sz="1800" dirty="0"/>
              <a:t> Weil sie stattfinden nach</a:t>
            </a:r>
          </a:p>
          <a:p>
            <a:pPr lvl="1"/>
            <a:r>
              <a:rPr lang="de-CH" sz="1600" dirty="0"/>
              <a:t>Bekanntsein der Anbieter</a:t>
            </a:r>
          </a:p>
          <a:p>
            <a:pPr lvl="1"/>
            <a:r>
              <a:rPr lang="de-CH" sz="1600" dirty="0"/>
              <a:t>Angebotsöffnung</a:t>
            </a:r>
          </a:p>
          <a:p>
            <a:pPr>
              <a:buFontTx/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31373246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In welcher Phase des Vergabeverfahrens?</a:t>
            </a:r>
            <a:endParaRPr lang="de-CH" b="0" dirty="0"/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DAEDE046-86F5-454B-B4DB-386D05DF80C7}"/>
              </a:ext>
            </a:extLst>
          </p:cNvPr>
          <p:cNvGrpSpPr/>
          <p:nvPr/>
        </p:nvGrpSpPr>
        <p:grpSpPr>
          <a:xfrm>
            <a:off x="107504" y="1563638"/>
            <a:ext cx="8746577" cy="2815772"/>
            <a:chOff x="237766" y="2380435"/>
            <a:chExt cx="8941789" cy="2802048"/>
          </a:xfrm>
        </p:grpSpPr>
        <p:graphicFrame>
          <p:nvGraphicFramePr>
            <p:cNvPr id="14" name="Diagramm 13">
              <a:extLst>
                <a:ext uri="{FF2B5EF4-FFF2-40B4-BE49-F238E27FC236}">
                  <a16:creationId xmlns:a16="http://schemas.microsoft.com/office/drawing/2014/main" id="{DBF5887E-0705-4093-900F-FD6DE955919C}"/>
                </a:ext>
              </a:extLst>
            </p:cNvPr>
            <p:cNvGraphicFramePr/>
            <p:nvPr/>
          </p:nvGraphicFramePr>
          <p:xfrm>
            <a:off x="237766" y="2380435"/>
            <a:ext cx="8941789" cy="280204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CEE9037D-DC61-4E0E-8010-4A9A3F31EB36}"/>
                </a:ext>
              </a:extLst>
            </p:cNvPr>
            <p:cNvSpPr/>
            <p:nvPr/>
          </p:nvSpPr>
          <p:spPr bwMode="auto">
            <a:xfrm>
              <a:off x="6325354" y="3292201"/>
              <a:ext cx="1321809" cy="1113577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u="sng"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u="sng"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u="sng"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u="sng"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u="sng"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u="sng"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u="sng"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u="sng"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u="sng" kern="1200">
                  <a:solidFill>
                    <a:schemeClr val="tx1"/>
                  </a:solidFill>
                  <a:latin typeface="Arial" pitchFamily="34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2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02405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5BF683-FDCF-4030-9765-11F32A876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676800"/>
            <a:ext cx="7020000" cy="410369"/>
          </a:xfrm>
        </p:spPr>
        <p:txBody>
          <a:bodyPr/>
          <a:lstStyle/>
          <a:p>
            <a:r>
              <a:rPr lang="de-CH" dirty="0"/>
              <a:t>Bereinigung Art. 39 </a:t>
            </a:r>
            <a:r>
              <a:rPr lang="de-CH" dirty="0" err="1"/>
              <a:t>BöB</a:t>
            </a:r>
            <a:r>
              <a:rPr lang="de-CH" dirty="0"/>
              <a:t> / </a:t>
            </a:r>
            <a:r>
              <a:rPr lang="de-CH" dirty="0" err="1"/>
              <a:t>IVöB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4AD8EF-8C1A-4C69-9A80-B9E697949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347614"/>
            <a:ext cx="7992440" cy="326637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de-CH" sz="1800" b="1" dirty="0"/>
              <a:t>Bereinigung</a:t>
            </a:r>
          </a:p>
          <a:p>
            <a:pPr marL="6350" indent="0">
              <a:spcAft>
                <a:spcPts val="600"/>
              </a:spcAft>
              <a:buNone/>
            </a:pPr>
            <a:r>
              <a:rPr lang="de-DE" sz="1800" dirty="0"/>
              <a:t>«… hinsichtlich der Leistungen sowie der Modalitäten ihrer Erbringung…»</a:t>
            </a:r>
          </a:p>
          <a:p>
            <a:pPr marL="6350" indent="0">
              <a:spcAft>
                <a:spcPts val="600"/>
              </a:spcAft>
              <a:buNone/>
            </a:pPr>
            <a:r>
              <a:rPr lang="de-DE" sz="1800" dirty="0"/>
              <a:t>«… um das vorteilhafteste Angebot zu ermitteln….»</a:t>
            </a:r>
          </a:p>
          <a:p>
            <a:pPr>
              <a:spcAft>
                <a:spcPts val="600"/>
              </a:spcAft>
            </a:pPr>
            <a:r>
              <a:rPr lang="de-DE" sz="1800" dirty="0"/>
              <a:t>nur wenn:</a:t>
            </a:r>
          </a:p>
          <a:p>
            <a:pPr lvl="1">
              <a:spcAft>
                <a:spcPts val="600"/>
              </a:spcAft>
            </a:pPr>
            <a:r>
              <a:rPr lang="de-DE" sz="1600" dirty="0"/>
              <a:t>Auftrag oder die Angebote müssen geklärt werden oder</a:t>
            </a:r>
          </a:p>
          <a:p>
            <a:pPr lvl="1">
              <a:spcAft>
                <a:spcPts val="600"/>
              </a:spcAft>
            </a:pPr>
            <a:r>
              <a:rPr lang="de-DE" sz="1600" dirty="0"/>
              <a:t>Angebote müssen vergleichbar gemacht werden oder</a:t>
            </a:r>
          </a:p>
          <a:p>
            <a:pPr lvl="1">
              <a:spcAft>
                <a:spcPts val="600"/>
              </a:spcAft>
            </a:pPr>
            <a:r>
              <a:rPr lang="de-DE" sz="1600" dirty="0"/>
              <a:t>Leistungsänderungen objektiv/sachlich geboten – mit Grenzen </a:t>
            </a:r>
          </a:p>
          <a:p>
            <a:pPr>
              <a:spcAft>
                <a:spcPts val="600"/>
              </a:spcAft>
            </a:pPr>
            <a:r>
              <a:rPr lang="de-DE" sz="1800" dirty="0"/>
              <a:t>Dann – nur dann: Aufforderung zur Preisanpassung möglich</a:t>
            </a:r>
          </a:p>
          <a:p>
            <a:pPr>
              <a:spcAft>
                <a:spcPts val="600"/>
              </a:spcAft>
            </a:pPr>
            <a:r>
              <a:rPr lang="de-DE" sz="1800" dirty="0"/>
              <a:t>Protokoll</a:t>
            </a:r>
          </a:p>
          <a:p>
            <a:pPr marL="635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819769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8A0DAE-78A3-43B9-958E-E9628231C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Dialog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2164CE-2716-4B6E-875E-2317646BF3C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41325" indent="-441325" eaLnBrk="0" hangingPunct="0">
              <a:spcAft>
                <a:spcPts val="600"/>
              </a:spcAft>
            </a:pPr>
            <a:r>
              <a:rPr lang="de-CH" dirty="0"/>
              <a:t>Für komplexe Beschaffungen oder Beschaffungen intellektueller Dienstleistungen</a:t>
            </a:r>
          </a:p>
          <a:p>
            <a:pPr marL="441325" indent="-441325" eaLnBrk="0" hangingPunct="0">
              <a:spcAft>
                <a:spcPts val="600"/>
              </a:spcAft>
            </a:pPr>
            <a:r>
              <a:rPr lang="de-CH" dirty="0"/>
              <a:t>„</a:t>
            </a:r>
            <a:r>
              <a:rPr lang="de-CH" b="1" dirty="0"/>
              <a:t>Komplexe Beschaffung</a:t>
            </a:r>
            <a:r>
              <a:rPr lang="de-CH" dirty="0"/>
              <a:t>“: Beschaffungsstelle ist ohne Kontakt mit Marktgegenseite nicht in der Lage, die Mittel oder Konditionen in der Ausschreibung anzugeben, die ihre Bedürfnisse abdeckt oder zu beurteilen, welche Lösungen Markt bieten kann.</a:t>
            </a:r>
          </a:p>
          <a:p>
            <a:pPr marL="441325" indent="-441325" eaLnBrk="0" hangingPunct="0">
              <a:spcAft>
                <a:spcPts val="600"/>
              </a:spcAft>
            </a:pPr>
            <a:r>
              <a:rPr lang="de-CH" dirty="0"/>
              <a:t>„</a:t>
            </a:r>
            <a:r>
              <a:rPr lang="de-CH" b="1" dirty="0"/>
              <a:t>intellektuelle Dienstleistungen</a:t>
            </a:r>
            <a:r>
              <a:rPr lang="de-CH" dirty="0"/>
              <a:t>“: überwiegender Teil der Leistung besteht in geistig-schöpferischer Arbeit (z.B. Architektur-, Ingenieur- und Informatikdienstleistungen).</a:t>
            </a:r>
          </a:p>
          <a:p>
            <a:pPr marL="6350" indent="0">
              <a:spcAft>
                <a:spcPts val="600"/>
              </a:spcAft>
              <a:buNone/>
            </a:pPr>
            <a:endParaRPr lang="de-CH" sz="2800" dirty="0"/>
          </a:p>
        </p:txBody>
      </p:sp>
    </p:spTree>
    <p:extLst>
      <p:ext uri="{BB962C8B-B14F-4D97-AF65-F5344CB8AC3E}">
        <p14:creationId xmlns:p14="http://schemas.microsoft.com/office/powerpoint/2010/main" val="6534810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C65184-1A82-4407-A9C0-FBB3BCF73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Dialog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A6DE51-9AF4-4151-A18A-0B4B3EFE80B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de-CH" b="1" dirty="0"/>
              <a:t>Dialog: </a:t>
            </a:r>
            <a:r>
              <a:rPr lang="de-CH" dirty="0"/>
              <a:t>Offene Leistungsbeschreibung verbunden mit nachträglicher Dialogmöglichkeit (Umschreibung Beschaffungsgegenstand offen, nicht mit abschlussreifen Angeboten zu rechnen).</a:t>
            </a:r>
          </a:p>
          <a:p>
            <a:pPr>
              <a:spcAft>
                <a:spcPts val="600"/>
              </a:spcAft>
            </a:pPr>
            <a:r>
              <a:rPr lang="de-CH" dirty="0"/>
              <a:t>Ziel: Mit Dialogteilnehmern sollen in iterativem Prozess Lösungswege oder Vorgehensweisen erarbeitet werden. </a:t>
            </a:r>
          </a:p>
          <a:p>
            <a:pPr>
              <a:spcAft>
                <a:spcPts val="600"/>
              </a:spcAft>
            </a:pPr>
            <a:r>
              <a:rPr lang="de-CH" dirty="0"/>
              <a:t>Anschliessend werden Dialogteilnehmer zur endgültigen Angebotsabgabe aufgefordert.</a:t>
            </a:r>
          </a:p>
          <a:p>
            <a:pPr>
              <a:spcAft>
                <a:spcPts val="600"/>
              </a:spcAft>
            </a:pPr>
            <a:r>
              <a:rPr lang="de-CH" dirty="0"/>
              <a:t>Dialogvereinbarung als Voraussetzung zur Teilnahme am Dialog</a:t>
            </a:r>
          </a:p>
          <a:p>
            <a:endParaRPr lang="de-CH" sz="2800" dirty="0"/>
          </a:p>
        </p:txBody>
      </p:sp>
    </p:spTree>
    <p:extLst>
      <p:ext uri="{BB962C8B-B14F-4D97-AF65-F5344CB8AC3E}">
        <p14:creationId xmlns:p14="http://schemas.microsoft.com/office/powerpoint/2010/main" val="23708935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937E7F-653E-460C-BE23-6612BABD7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Präsentationen der Anbieter</a:t>
            </a:r>
            <a:endParaRPr lang="de-CH" dirty="0"/>
          </a:p>
        </p:txBody>
      </p:sp>
      <p:sp>
        <p:nvSpPr>
          <p:cNvPr id="10243" name="Inhaltsplatzhalt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Aft>
                <a:spcPts val="450"/>
              </a:spcAft>
              <a:defRPr/>
            </a:pPr>
            <a:r>
              <a:rPr lang="de-CH" sz="1800" dirty="0"/>
              <a:t>Vor allem bei Dienstleistungsbeschaffungen geeignet zur besseren Feststellung der Stärken und Schwächen der angebotenen Schlüsselpersonen</a:t>
            </a:r>
          </a:p>
          <a:p>
            <a:pPr>
              <a:spcAft>
                <a:spcPts val="450"/>
              </a:spcAft>
              <a:defRPr/>
            </a:pPr>
            <a:r>
              <a:rPr lang="de-CH" sz="1800" dirty="0"/>
              <a:t>Gemäss Ausschreibung inkl. Bewertung</a:t>
            </a:r>
          </a:p>
          <a:p>
            <a:pPr>
              <a:spcAft>
                <a:spcPts val="450"/>
              </a:spcAft>
              <a:defRPr/>
            </a:pPr>
            <a:r>
              <a:rPr lang="de-CH" sz="1800" dirty="0"/>
              <a:t>Frühzeitige Einladung (Termin schon im Pflichtenheft nennen)</a:t>
            </a:r>
          </a:p>
          <a:p>
            <a:pPr>
              <a:spcAft>
                <a:spcPts val="450"/>
              </a:spcAft>
              <a:defRPr/>
            </a:pPr>
            <a:r>
              <a:rPr lang="de-CH" sz="1800" dirty="0"/>
              <a:t>Auftraggeber/Experten/Dritte: Immer die gleichen Personen</a:t>
            </a:r>
          </a:p>
          <a:p>
            <a:pPr>
              <a:spcAft>
                <a:spcPts val="450"/>
              </a:spcAft>
              <a:defRPr/>
            </a:pPr>
            <a:r>
              <a:rPr lang="de-CH" sz="1800" dirty="0"/>
              <a:t>Drehbuch für die Präsentationen erstellen</a:t>
            </a:r>
          </a:p>
          <a:p>
            <a:pPr>
              <a:spcAft>
                <a:spcPts val="450"/>
              </a:spcAft>
              <a:defRPr/>
            </a:pPr>
            <a:r>
              <a:rPr lang="de-CH" sz="1800" dirty="0"/>
              <a:t>Protokoll (wer dabei, welche Fragen/Antworten)</a:t>
            </a:r>
          </a:p>
        </p:txBody>
      </p:sp>
    </p:spTree>
    <p:extLst>
      <p:ext uri="{BB962C8B-B14F-4D97-AF65-F5344CB8AC3E}">
        <p14:creationId xmlns:p14="http://schemas.microsoft.com/office/powerpoint/2010/main" val="30091832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Vorgaben bei Anbieterpräsentationen</a:t>
            </a:r>
            <a:endParaRPr lang="de-DE" dirty="0"/>
          </a:p>
        </p:txBody>
      </p:sp>
      <p:sp>
        <p:nvSpPr>
          <p:cNvPr id="59494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de-CH" sz="1800" dirty="0"/>
              <a:t>In </a:t>
            </a:r>
            <a:r>
              <a:rPr lang="de-CH" sz="1800" b="1" dirty="0"/>
              <a:t>Ausschreibung</a:t>
            </a:r>
            <a:r>
              <a:rPr lang="de-CH" sz="1800" dirty="0"/>
              <a:t> bekannt geben:</a:t>
            </a:r>
          </a:p>
          <a:p>
            <a:pPr marL="439737" lvl="2" indent="-314325" eaLnBrk="0" hangingPunct="0">
              <a:buSzPct val="85000"/>
              <a:buFont typeface="Symbol" panose="05050102010706020507" pitchFamily="18" charset="2"/>
              <a:buChar char="-"/>
            </a:pPr>
            <a:r>
              <a:rPr lang="de-CH" dirty="0"/>
              <a:t>Dass eine Präsentation stattfinden wird</a:t>
            </a:r>
          </a:p>
          <a:p>
            <a:pPr marL="439737" lvl="2" indent="-314325" eaLnBrk="0" hangingPunct="0">
              <a:buSzPct val="85000"/>
              <a:buFont typeface="Symbol" panose="05050102010706020507" pitchFamily="18" charset="2"/>
              <a:buChar char="-"/>
            </a:pPr>
            <a:r>
              <a:rPr lang="de-CH" dirty="0"/>
              <a:t>Dass diese als Zuschlagskriterium bewertet wird</a:t>
            </a:r>
          </a:p>
          <a:p>
            <a:pPr marL="439737" lvl="2" indent="-314325" eaLnBrk="0" hangingPunct="0">
              <a:buSzPct val="85000"/>
              <a:buFont typeface="Symbol" panose="05050102010706020507" pitchFamily="18" charset="2"/>
              <a:buChar char="-"/>
            </a:pPr>
            <a:r>
              <a:rPr lang="de-CH" dirty="0"/>
              <a:t>Zu präsentierende Themen</a:t>
            </a:r>
          </a:p>
          <a:p>
            <a:pPr marL="439737" lvl="2" indent="-314325" eaLnBrk="0" hangingPunct="0">
              <a:buSzPct val="85000"/>
              <a:buFont typeface="Symbol" panose="05050102010706020507" pitchFamily="18" charset="2"/>
              <a:buChar char="-"/>
            </a:pPr>
            <a:r>
              <a:rPr lang="de-CH" dirty="0"/>
              <a:t>Einzuhaltende Vorgaben (Zeit, Hilfsmittel, präsentierende Personen etc.)</a:t>
            </a:r>
          </a:p>
          <a:p>
            <a:pPr marL="439737" lvl="2" indent="-314325" eaLnBrk="0" hangingPunct="0">
              <a:buSzPct val="85000"/>
              <a:buFont typeface="Symbol" panose="05050102010706020507" pitchFamily="18" charset="2"/>
              <a:buChar char="-"/>
            </a:pPr>
            <a:r>
              <a:rPr lang="de-CH" dirty="0"/>
              <a:t>Beurteilungskriterien und deren Gewichtung/Bewertung</a:t>
            </a:r>
            <a:endParaRPr lang="de-CH" sz="1400" dirty="0"/>
          </a:p>
          <a:p>
            <a:pPr>
              <a:spcAft>
                <a:spcPts val="600"/>
              </a:spcAft>
            </a:pPr>
            <a:r>
              <a:rPr lang="de-DE" sz="1800" dirty="0"/>
              <a:t>(Für Dritten) nachvollziehbare </a:t>
            </a:r>
            <a:r>
              <a:rPr lang="de-DE" sz="1800" b="1" dirty="0"/>
              <a:t>Protokollierung </a:t>
            </a:r>
            <a:r>
              <a:rPr lang="de-DE" sz="1800" dirty="0"/>
              <a:t>des wesentlichen Inhalts der Präsentation und deren Beurteilung (sowie der Gründe dafür)</a:t>
            </a:r>
          </a:p>
        </p:txBody>
      </p:sp>
    </p:spTree>
    <p:extLst>
      <p:ext uri="{BB962C8B-B14F-4D97-AF65-F5344CB8AC3E}">
        <p14:creationId xmlns:p14="http://schemas.microsoft.com/office/powerpoint/2010/main" val="3101517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2FCA59F-C376-4E85-BB95-639DCBCF78A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dirty="0"/>
              <a:t>Verbindlichkeiten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dirty="0" err="1"/>
              <a:t>Offertöffnung</a:t>
            </a:r>
            <a:endParaRPr lang="de-CH" dirty="0"/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dirty="0"/>
              <a:t>Auslegung, Erläuterung, Bereinigung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dirty="0"/>
              <a:t>Varianten, Teilangebote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dirty="0"/>
              <a:t>Unterangebote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D1A38549-158A-494B-9C7D-DA972CF9A553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40000" y="1170000"/>
            <a:ext cx="7560392" cy="410369"/>
          </a:xfrm>
        </p:spPr>
        <p:txBody>
          <a:bodyPr/>
          <a:lstStyle/>
          <a:p>
            <a:r>
              <a:rPr lang="de-DE" dirty="0"/>
              <a:t>Das Angebot im Vergaberecht</a:t>
            </a:r>
            <a:endParaRPr lang="de-CH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FAAA886E-F9AD-4BA1-A4D1-4085AD8F106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CH" dirty="0"/>
              <a:t>9.15-10.45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BFE07746-6621-4996-8650-9A6359706F7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79CACC0-8817-461D-95B1-80D6ECC4F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Block 1.1	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891025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5" name="Text Box 3"/>
          <p:cNvSpPr txBox="1">
            <a:spLocks noChangeArrowheads="1"/>
          </p:cNvSpPr>
          <p:nvPr/>
        </p:nvSpPr>
        <p:spPr bwMode="auto">
          <a:xfrm>
            <a:off x="827584" y="2211710"/>
            <a:ext cx="5595938" cy="4051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19100" indent="-419100">
              <a:lnSpc>
                <a:spcPct val="95000"/>
              </a:lnSpc>
              <a:spcBef>
                <a:spcPct val="20000"/>
              </a:spcBef>
              <a:buClr>
                <a:schemeClr val="hlink"/>
              </a:buClr>
              <a:buSzPct val="85000"/>
              <a:buFont typeface="Helvetica CE" charset="-18"/>
              <a:buChar char="&gt;"/>
              <a:defRPr sz="2000">
                <a:latin typeface="+mn-lt"/>
              </a:defRPr>
            </a:lvl1pPr>
            <a:lvl2pPr marL="838200" indent="-381000">
              <a:lnSpc>
                <a:spcPct val="95000"/>
              </a:lnSpc>
              <a:spcBef>
                <a:spcPct val="20000"/>
              </a:spcBef>
              <a:buFont typeface="Helvetica CE" charset="-18"/>
              <a:buChar char="—"/>
              <a:defRPr>
                <a:latin typeface="+mn-lt"/>
              </a:defRPr>
            </a:lvl2pPr>
            <a:lvl3pPr marL="1295400" indent="-381000">
              <a:lnSpc>
                <a:spcPct val="85000"/>
              </a:lnSpc>
              <a:spcBef>
                <a:spcPct val="20000"/>
              </a:spcBef>
              <a:buSzPct val="85000"/>
              <a:buFont typeface="Helvetica CE" charset="-18"/>
              <a:buChar char="–"/>
              <a:defRPr>
                <a:latin typeface="+mn-lt"/>
              </a:defRPr>
            </a:lvl3pPr>
            <a:lvl4pPr marL="1714500" indent="-381000">
              <a:lnSpc>
                <a:spcPct val="95000"/>
              </a:lnSpc>
              <a:spcBef>
                <a:spcPct val="20000"/>
              </a:spcBef>
              <a:buSzPct val="85000"/>
              <a:buFont typeface="Helvetica CE" charset="-18"/>
              <a:buChar char="–"/>
              <a:defRPr>
                <a:latin typeface="+mn-lt"/>
              </a:defRPr>
            </a:lvl4pPr>
            <a:lvl5pPr marL="2133600" indent="-381000">
              <a:lnSpc>
                <a:spcPct val="95000"/>
              </a:lnSpc>
              <a:spcBef>
                <a:spcPct val="20000"/>
              </a:spcBef>
              <a:buClr>
                <a:schemeClr val="tx1"/>
              </a:buClr>
              <a:buSzPct val="85000"/>
              <a:buFont typeface="Helvetica CE" charset="-18"/>
              <a:buChar char="–"/>
              <a:defRPr>
                <a:latin typeface="+mn-lt"/>
              </a:defRPr>
            </a:lvl5pPr>
            <a:lvl6pPr marL="2590800" indent="-381000" fontAlgn="base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Helvetica CE" charset="-18"/>
              <a:buChar char="–"/>
              <a:defRPr>
                <a:latin typeface="+mn-lt"/>
              </a:defRPr>
            </a:lvl6pPr>
            <a:lvl7pPr marL="3048000" indent="-381000" fontAlgn="base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Helvetica CE" charset="-18"/>
              <a:buChar char="–"/>
              <a:defRPr>
                <a:latin typeface="+mn-lt"/>
              </a:defRPr>
            </a:lvl7pPr>
            <a:lvl8pPr marL="3505200" indent="-381000" fontAlgn="base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Helvetica CE" charset="-18"/>
              <a:buChar char="–"/>
              <a:defRPr>
                <a:latin typeface="+mn-lt"/>
              </a:defRPr>
            </a:lvl8pPr>
            <a:lvl9pPr marL="3962400" indent="-381000" fontAlgn="base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Helvetica CE" charset="-18"/>
              <a:buChar char="–"/>
              <a:defRPr>
                <a:latin typeface="+mn-lt"/>
              </a:defRPr>
            </a:lvl9pPr>
          </a:lstStyle>
          <a:p>
            <a:pPr marL="0" indent="0">
              <a:buNone/>
            </a:pPr>
            <a:endParaRPr lang="de-DE" sz="150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B5D3D0C-E6B3-4DA6-A9F2-83763DDE3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Bewertung von Präsentationen</a:t>
            </a:r>
            <a:br>
              <a:rPr lang="de-DE" dirty="0"/>
            </a:b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7F41E8-9C5B-4ECE-A057-C3DA2F781BF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de-CH" sz="1800" dirty="0"/>
              <a:t>Die Evaluation kann in einem 2-Stufenverfahren durchgeführt werden. Dieses Vorgehen ist bereits in den Ausschreibungs-unterlagen klar darzulegen.</a:t>
            </a:r>
          </a:p>
          <a:p>
            <a:pPr marL="314325" lvl="1" indent="-314325">
              <a:spcAft>
                <a:spcPts val="600"/>
              </a:spcAft>
              <a:buSzPct val="85000"/>
              <a:buFont typeface="Symbol" panose="05050102010706020507" pitchFamily="18" charset="2"/>
              <a:buChar char="-"/>
            </a:pPr>
            <a:r>
              <a:rPr lang="de-CH" dirty="0"/>
              <a:t>In der Stufe 1 werden alle formellen Anforderungen (wie beispielsweise die Eignungsnachweise) und die Zuschlagskriterien (alle ohne Präsentation) bewertet. </a:t>
            </a:r>
          </a:p>
          <a:p>
            <a:pPr marL="314325" lvl="1" indent="-314325">
              <a:spcAft>
                <a:spcPts val="600"/>
              </a:spcAft>
              <a:buSzPct val="85000"/>
              <a:buFont typeface="Symbol" panose="05050102010706020507" pitchFamily="18" charset="2"/>
              <a:buChar char="-"/>
            </a:pPr>
            <a:r>
              <a:rPr lang="de-CH" dirty="0"/>
              <a:t>In der Stufe 2 werden diejenigen Firmen, welche die besten (beispielsweise) 3 Angebote abgegeben haben zu einer Vorstellung eingeladen; diese Vorstellung wird separat bewertet.</a:t>
            </a:r>
          </a:p>
          <a:p>
            <a:pPr marL="314325" lvl="1" indent="-314325">
              <a:spcAft>
                <a:spcPts val="600"/>
              </a:spcAft>
              <a:buSzPct val="85000"/>
              <a:buFont typeface="Symbol" panose="05050102010706020507" pitchFamily="18" charset="2"/>
              <a:buChar char="-"/>
            </a:pPr>
            <a:r>
              <a:rPr lang="de-CH" dirty="0"/>
              <a:t>Nota: Dieses Vorgehen wurde bisher noch von keiner Rechtsmittelinstanz beurteilt.</a:t>
            </a:r>
            <a:endParaRPr lang="de-DE" dirty="0"/>
          </a:p>
          <a:p>
            <a:pPr marL="6350" indent="0">
              <a:buNone/>
            </a:pPr>
            <a:endParaRPr lang="de-CH" sz="2800" dirty="0"/>
          </a:p>
        </p:txBody>
      </p:sp>
    </p:spTree>
    <p:extLst>
      <p:ext uri="{BB962C8B-B14F-4D97-AF65-F5344CB8AC3E}">
        <p14:creationId xmlns:p14="http://schemas.microsoft.com/office/powerpoint/2010/main" val="32671421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006" name="Picture 1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563638"/>
            <a:ext cx="5767388" cy="3348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83518"/>
            <a:ext cx="7020000" cy="410369"/>
          </a:xfrm>
        </p:spPr>
        <p:txBody>
          <a:bodyPr/>
          <a:lstStyle/>
          <a:p>
            <a:r>
              <a:rPr lang="de-CH" dirty="0"/>
              <a:t>Bewertung von Präsentationen</a:t>
            </a:r>
            <a:br>
              <a:rPr lang="de-CH" dirty="0"/>
            </a:br>
            <a:r>
              <a:rPr lang="de-CH" b="0" dirty="0"/>
              <a:t>Mögliche Bewertungskriterien</a:t>
            </a:r>
            <a:endParaRPr lang="de-DE" b="0" dirty="0"/>
          </a:p>
        </p:txBody>
      </p:sp>
    </p:spTree>
    <p:extLst>
      <p:ext uri="{BB962C8B-B14F-4D97-AF65-F5344CB8AC3E}">
        <p14:creationId xmlns:p14="http://schemas.microsoft.com/office/powerpoint/2010/main" val="26832343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2FCA59F-C376-4E85-BB95-639DCBCF78A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dirty="0"/>
              <a:t>Formelle Prüfung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dirty="0"/>
              <a:t>Ausschlussgründe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dirty="0"/>
              <a:t>Vorgehen / Form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D1A38549-158A-494B-9C7D-DA972CF9A553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40000" y="1170000"/>
            <a:ext cx="7560392" cy="410369"/>
          </a:xfrm>
        </p:spPr>
        <p:txBody>
          <a:bodyPr/>
          <a:lstStyle/>
          <a:p>
            <a:r>
              <a:rPr lang="de-DE" dirty="0"/>
              <a:t>Ausschluss</a:t>
            </a:r>
            <a:endParaRPr lang="de-CH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FAAA886E-F9AD-4BA1-A4D1-4085AD8F106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CH" dirty="0"/>
              <a:t>13.30-14.15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BFE07746-6621-4996-8650-9A6359706F7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79CACC0-8817-461D-95B1-80D6ECC4F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Block 1.4	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564949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FA6735-FAB3-4569-9E7D-5405799FB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Prüfung der Angebote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057990-E818-4BDF-93B5-AD5B8F6B863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sz="1800" b="1" dirty="0"/>
              <a:t>Die einzelnen Schritte im Überblick</a:t>
            </a:r>
            <a:endParaRPr lang="de-CH" sz="1800" dirty="0"/>
          </a:p>
          <a:p>
            <a:r>
              <a:rPr lang="de-CH" sz="1800" dirty="0"/>
              <a:t>Formelle Prüfung: </a:t>
            </a:r>
          </a:p>
          <a:p>
            <a:pPr lvl="1"/>
            <a:r>
              <a:rPr lang="de-CH" sz="1600" dirty="0"/>
              <a:t>Wesentliche formelle Anforderungen </a:t>
            </a:r>
          </a:p>
          <a:p>
            <a:pPr lvl="1"/>
            <a:r>
              <a:rPr lang="de-CH" sz="1600" dirty="0"/>
              <a:t>Gesetzliche Anforderungen</a:t>
            </a:r>
          </a:p>
          <a:p>
            <a:pPr lvl="1"/>
            <a:r>
              <a:rPr lang="de-CH" sz="1600" dirty="0"/>
              <a:t>Inhaltliche Anforderungen</a:t>
            </a:r>
          </a:p>
          <a:p>
            <a:pPr marL="279400" lvl="1" indent="0">
              <a:buNone/>
            </a:pPr>
            <a:endParaRPr lang="de-CH" sz="1600" dirty="0"/>
          </a:p>
          <a:p>
            <a:pPr lvl="1">
              <a:buFont typeface="Wingdings"/>
              <a:buChar char="à"/>
            </a:pPr>
            <a:r>
              <a:rPr lang="de-CH" sz="1600" dirty="0">
                <a:sym typeface="Wingdings" panose="05000000000000000000" pitchFamily="2" charset="2"/>
              </a:rPr>
              <a:t>Ausschluss als Folge!</a:t>
            </a:r>
          </a:p>
          <a:p>
            <a:pPr lvl="1">
              <a:buFont typeface="Wingdings"/>
              <a:buChar char="à"/>
            </a:pPr>
            <a:endParaRPr lang="de-CH" sz="1600" dirty="0">
              <a:sym typeface="Wingdings" panose="05000000000000000000" pitchFamily="2" charset="2"/>
            </a:endParaRPr>
          </a:p>
          <a:p>
            <a:r>
              <a:rPr lang="de-CH" sz="1800" dirty="0"/>
              <a:t>Inhaltliche Prüfung der gültigen Angebote:</a:t>
            </a:r>
          </a:p>
          <a:p>
            <a:pPr lvl="1"/>
            <a:r>
              <a:rPr lang="de-CH" sz="1600" dirty="0"/>
              <a:t>Phase 1: Fachliche und rechnerische Prüfung</a:t>
            </a:r>
          </a:p>
          <a:p>
            <a:pPr lvl="1"/>
            <a:r>
              <a:rPr lang="de-CH" sz="1600" dirty="0"/>
              <a:t>Phase 2: Bewertung der Angebote</a:t>
            </a:r>
          </a:p>
          <a:p>
            <a:pPr marL="635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422295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6C12D6-0DF0-4FEF-A34F-D4EEF77CA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Ausschluss vom Verfahren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5A5B29-AF13-4B2A-8D5C-CC202F60CFB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sz="1800" b="1" dirty="0"/>
              <a:t>Ausschlussprüfung zu wesentlichen formellen Anforderungen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de-CH" sz="1800" dirty="0"/>
              <a:t>Eingabefrist </a:t>
            </a:r>
          </a:p>
          <a:p>
            <a:r>
              <a:rPr lang="de-CH" sz="1800" dirty="0"/>
              <a:t>Unterschrift des Angebots</a:t>
            </a:r>
          </a:p>
          <a:p>
            <a:r>
              <a:rPr lang="de-CH" sz="1800" dirty="0"/>
              <a:t>Vollständigkeit des Angebots bzw. Teilnahmeantrag</a:t>
            </a:r>
          </a:p>
          <a:p>
            <a:pPr lvl="1"/>
            <a:r>
              <a:rPr lang="de-CH" sz="1600" dirty="0"/>
              <a:t>Unvollständigkeit betrifft wesentliche Punkte </a:t>
            </a:r>
          </a:p>
          <a:p>
            <a:pPr lvl="1"/>
            <a:r>
              <a:rPr lang="de-CH" sz="1600" dirty="0"/>
              <a:t>Verbot des überspitzten Formalismus </a:t>
            </a:r>
          </a:p>
          <a:p>
            <a:pPr lvl="1"/>
            <a:r>
              <a:rPr lang="de-CH" sz="1600" dirty="0"/>
              <a:t>Grundsatz der Unabänderlichkeit von Offerten </a:t>
            </a:r>
          </a:p>
          <a:p>
            <a:pPr lvl="1"/>
            <a:endParaRPr lang="de-CH" sz="1600" dirty="0"/>
          </a:p>
          <a:p>
            <a:r>
              <a:rPr lang="de-CH" sz="1800" dirty="0"/>
              <a:t>Abänderung der Ausschreibungsunterlagen ist unzulässig. Grund – mangelnde Vergleichbarkeit der Offerten.</a:t>
            </a:r>
          </a:p>
        </p:txBody>
      </p:sp>
    </p:spTree>
    <p:extLst>
      <p:ext uri="{BB962C8B-B14F-4D97-AF65-F5344CB8AC3E}">
        <p14:creationId xmlns:p14="http://schemas.microsoft.com/office/powerpoint/2010/main" val="33169046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45D56-6F92-4AD3-894F-0B88A89AF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Ausschluss vom Verfahren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CF9BE0-7A38-4070-A40C-24FB8575DC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sz="1800" b="1" dirty="0"/>
              <a:t>Ausschlussprüfung zu gesetzlichen Anforderungen, z.B.</a:t>
            </a:r>
            <a:endParaRPr lang="de-CH" sz="1800" dirty="0"/>
          </a:p>
          <a:p>
            <a:pPr>
              <a:spcAft>
                <a:spcPts val="600"/>
              </a:spcAft>
            </a:pPr>
            <a:r>
              <a:rPr lang="de-CH" sz="1800" dirty="0"/>
              <a:t>Arbeitsschutzbestimmungen und Arbeitsbedingungen </a:t>
            </a:r>
          </a:p>
          <a:p>
            <a:pPr>
              <a:spcAft>
                <a:spcPts val="600"/>
              </a:spcAft>
            </a:pPr>
            <a:r>
              <a:rPr lang="de-CH" sz="1800" dirty="0"/>
              <a:t>Gleichbehandlung von Frau und Mann</a:t>
            </a:r>
          </a:p>
          <a:p>
            <a:pPr>
              <a:spcAft>
                <a:spcPts val="600"/>
              </a:spcAft>
            </a:pPr>
            <a:r>
              <a:rPr lang="de-CH" sz="1800" dirty="0"/>
              <a:t>Konkursverfahren</a:t>
            </a:r>
          </a:p>
          <a:p>
            <a:pPr>
              <a:spcAft>
                <a:spcPts val="600"/>
              </a:spcAft>
            </a:pPr>
            <a:r>
              <a:rPr lang="de-CH" sz="1800" dirty="0"/>
              <a:t>Abreden</a:t>
            </a:r>
          </a:p>
        </p:txBody>
      </p:sp>
    </p:spTree>
    <p:extLst>
      <p:ext uri="{BB962C8B-B14F-4D97-AF65-F5344CB8AC3E}">
        <p14:creationId xmlns:p14="http://schemas.microsoft.com/office/powerpoint/2010/main" val="27081777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45D56-6F92-4AD3-894F-0B88A89AF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Ausschluss vom Verfahren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CF9BE0-7A38-4070-A40C-24FB8575DC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de-CH" sz="1800" dirty="0"/>
              <a:t>Berufliches Fehlverhalten (vgl. BGer 2D_49/2011 vom 25.9.2012)</a:t>
            </a:r>
          </a:p>
          <a:p>
            <a:pPr>
              <a:spcAft>
                <a:spcPts val="600"/>
              </a:spcAft>
            </a:pPr>
            <a:r>
              <a:rPr lang="de-CH" sz="1800" dirty="0"/>
              <a:t>Bezahlte Steuern und Sozialabgaben</a:t>
            </a:r>
          </a:p>
          <a:p>
            <a:pPr>
              <a:spcAft>
                <a:spcPts val="600"/>
              </a:spcAft>
            </a:pPr>
            <a:r>
              <a:rPr lang="de-CH" sz="1800" dirty="0"/>
              <a:t>Unzulässige Vorbefassung</a:t>
            </a:r>
          </a:p>
          <a:p>
            <a:pPr>
              <a:spcAft>
                <a:spcPts val="600"/>
              </a:spcAft>
            </a:pPr>
            <a:r>
              <a:rPr lang="de-CH" sz="1800" dirty="0"/>
              <a:t>Falsche Auskünfte</a:t>
            </a:r>
          </a:p>
        </p:txBody>
      </p:sp>
    </p:spTree>
    <p:extLst>
      <p:ext uri="{BB962C8B-B14F-4D97-AF65-F5344CB8AC3E}">
        <p14:creationId xmlns:p14="http://schemas.microsoft.com/office/powerpoint/2010/main" val="23850112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3831CE-A5A6-4825-BF9F-D4088B409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676800"/>
            <a:ext cx="7020000" cy="410369"/>
          </a:xfrm>
        </p:spPr>
        <p:txBody>
          <a:bodyPr/>
          <a:lstStyle/>
          <a:p>
            <a:r>
              <a:rPr lang="de-CH" dirty="0"/>
              <a:t>Unterangebote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C27880-C5F2-4B15-9B65-A36DB62B43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de-CH" dirty="0"/>
              <a:t>Drei Punkte sind wichtig: </a:t>
            </a:r>
          </a:p>
          <a:p>
            <a:pPr lvl="1">
              <a:spcAft>
                <a:spcPts val="600"/>
              </a:spcAft>
            </a:pPr>
            <a:r>
              <a:rPr lang="de-CH" dirty="0"/>
              <a:t>Einhaltung von GAV etc. und Vertragserfüllung sichergestellt </a:t>
            </a:r>
            <a:br>
              <a:rPr lang="de-CH" dirty="0"/>
            </a:br>
            <a:r>
              <a:rPr lang="de-CH" dirty="0"/>
              <a:t>(nicht nur bestätigen lassen - zusätzlich Unterlagen, Kalkulation verlangen)</a:t>
            </a:r>
          </a:p>
          <a:p>
            <a:pPr lvl="1">
              <a:spcAft>
                <a:spcPts val="600"/>
              </a:spcAft>
            </a:pPr>
            <a:r>
              <a:rPr lang="de-CH" dirty="0"/>
              <a:t>Androhung Ausschluss Fristansetzung</a:t>
            </a:r>
          </a:p>
          <a:p>
            <a:pPr lvl="1">
              <a:spcAft>
                <a:spcPts val="600"/>
              </a:spcAft>
            </a:pPr>
            <a:r>
              <a:rPr lang="de-CH" dirty="0"/>
              <a:t>Bei Bestätigung/plausibler Darlegung: Ausschluss nicht zulässig</a:t>
            </a:r>
          </a:p>
          <a:p>
            <a:pPr>
              <a:spcAft>
                <a:spcPts val="600"/>
              </a:spcAft>
            </a:pPr>
            <a:r>
              <a:rPr lang="de-CH" dirty="0"/>
              <a:t>BGE 143 II 553: Ist das Angebot gültig, keine «Bestrafung» des Tiefpreises bei der Bewertung</a:t>
            </a:r>
          </a:p>
          <a:p>
            <a:pPr marL="6350" indent="0">
              <a:spcAft>
                <a:spcPts val="600"/>
              </a:spcAft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617088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FAEA68-ECFE-4D62-949B-705861455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Ausschluss vom Verfahren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5F9491-0845-4D3E-8A6F-85E502353C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de-CH" b="1" dirty="0"/>
              <a:t>Unzulässige Vorbefassung</a:t>
            </a:r>
          </a:p>
          <a:p>
            <a:pPr>
              <a:spcAft>
                <a:spcPts val="1200"/>
              </a:spcAft>
            </a:pPr>
            <a:r>
              <a:rPr lang="de-CH" dirty="0"/>
              <a:t>Ausschluss vorbefasster Anbieter grundsätzlich dann nicht gegeben, wenn:</a:t>
            </a:r>
          </a:p>
          <a:p>
            <a:pPr lvl="1">
              <a:spcAft>
                <a:spcPts val="1200"/>
              </a:spcAft>
            </a:pPr>
            <a:r>
              <a:rPr lang="de-CH" dirty="0"/>
              <a:t>untergeordneter Beitrag (nicht: Ausschreibungsunterlagen)</a:t>
            </a:r>
          </a:p>
          <a:p>
            <a:pPr lvl="1">
              <a:spcAft>
                <a:spcPts val="1200"/>
              </a:spcAft>
            </a:pPr>
            <a:r>
              <a:rPr lang="de-CH" dirty="0"/>
              <a:t>Vorleistungen in Ausschreibungsunterlagen mit Namen Anbieter bekannt gegeben</a:t>
            </a:r>
          </a:p>
          <a:p>
            <a:pPr lvl="1">
              <a:spcAft>
                <a:spcPts val="1200"/>
              </a:spcAft>
            </a:pPr>
            <a:r>
              <a:rPr lang="de-CH" dirty="0"/>
              <a:t>Einsichtnahme/Bezug dieser Unterlagen möglich</a:t>
            </a:r>
          </a:p>
          <a:p>
            <a:pPr lvl="1">
              <a:spcAft>
                <a:spcPts val="1200"/>
              </a:spcAft>
            </a:pPr>
            <a:r>
              <a:rPr lang="de-CH" dirty="0"/>
              <a:t>Frist für Einreichung des Angebots verlängert</a:t>
            </a:r>
          </a:p>
          <a:p>
            <a:pPr marL="635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99656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825D02-F425-4C0C-9B1C-251E3AF4B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Ausschluss vom Verfahren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A07C97-E61E-499E-BD6D-4E959740336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de-CH" b="1" dirty="0"/>
              <a:t>Unzulässige Vorbefassung</a:t>
            </a:r>
          </a:p>
          <a:p>
            <a:pPr>
              <a:spcAft>
                <a:spcPts val="1200"/>
              </a:spcAft>
            </a:pPr>
            <a:r>
              <a:rPr lang="de-CH" dirty="0"/>
              <a:t>Erstellung von Ausschreibungsunterlagen: immer unzulässig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de-CH" dirty="0"/>
              <a:t>Beizug von Unternehmern vor dem Ausschreibungsverfahren: </a:t>
            </a:r>
          </a:p>
          <a:p>
            <a:pPr lvl="1">
              <a:spcAft>
                <a:spcPts val="1200"/>
              </a:spcAft>
            </a:pPr>
            <a:r>
              <a:rPr lang="de-CH" sz="2000" dirty="0"/>
              <a:t>Verbindungen zu möglichen späteren Anbietern? </a:t>
            </a:r>
          </a:p>
          <a:p>
            <a:pPr lvl="1">
              <a:spcAft>
                <a:spcPts val="1200"/>
              </a:spcAft>
            </a:pPr>
            <a:r>
              <a:rPr lang="de-CH" sz="2000" dirty="0"/>
              <a:t>Interesse an Angebotseinreichung? Aufklärungspflicht</a:t>
            </a:r>
          </a:p>
          <a:p>
            <a:pPr lvl="1">
              <a:spcAft>
                <a:spcPts val="1200"/>
              </a:spcAft>
            </a:pPr>
            <a:r>
              <a:rPr lang="de-CH" sz="2000" dirty="0"/>
              <a:t>Unwissenheit ist kein Schutz </a:t>
            </a:r>
          </a:p>
          <a:p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2398648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Verbindlichkeit des Angebots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de-CH" dirty="0"/>
              <a:t>Angebote basieren auf Ausschreibungsunterlagen</a:t>
            </a:r>
          </a:p>
          <a:p>
            <a:pPr>
              <a:spcAft>
                <a:spcPts val="600"/>
              </a:spcAft>
            </a:pPr>
            <a:r>
              <a:rPr lang="de-CH" dirty="0"/>
              <a:t>Gute Ausschreibungsunterlagen ermöglichen vergleichbare Angebote</a:t>
            </a:r>
          </a:p>
          <a:p>
            <a:pPr>
              <a:spcAft>
                <a:spcPts val="600"/>
              </a:spcAft>
            </a:pPr>
            <a:r>
              <a:rPr lang="de-CH" dirty="0"/>
              <a:t>Angebote sind </a:t>
            </a:r>
          </a:p>
          <a:p>
            <a:pPr lvl="1"/>
            <a:r>
              <a:rPr lang="de-CH" dirty="0"/>
              <a:t>grundsätzlich unabänderlich</a:t>
            </a:r>
          </a:p>
          <a:p>
            <a:pPr lvl="1"/>
            <a:r>
              <a:rPr lang="de-CH" dirty="0"/>
              <a:t>Grundlage für den Zuschlag</a:t>
            </a:r>
          </a:p>
          <a:p>
            <a:pPr lvl="1"/>
            <a:r>
              <a:rPr lang="de-CH" dirty="0"/>
              <a:t>Grundlage für den Vertrag </a:t>
            </a:r>
          </a:p>
        </p:txBody>
      </p:sp>
    </p:spTree>
    <p:extLst>
      <p:ext uri="{BB962C8B-B14F-4D97-AF65-F5344CB8AC3E}">
        <p14:creationId xmlns:p14="http://schemas.microsoft.com/office/powerpoint/2010/main" val="7093086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68FA99-DE5B-4451-9402-A61B58091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Ausschluss vom Verfahren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27480F-C9C0-4585-93F4-0AB1196F04D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de-CH" sz="1800" b="1" dirty="0"/>
              <a:t>Unzulässige Vorbefassung</a:t>
            </a:r>
          </a:p>
          <a:p>
            <a:pPr>
              <a:spcAft>
                <a:spcPts val="1200"/>
              </a:spcAft>
            </a:pPr>
            <a:r>
              <a:rPr lang="de-CH" sz="1800" dirty="0"/>
              <a:t>Unproblematisch: Wissensvorsprung aufgrund bisheriger Tätigkeit</a:t>
            </a:r>
          </a:p>
          <a:p>
            <a:pPr>
              <a:spcAft>
                <a:spcPts val="1200"/>
              </a:spcAft>
            </a:pPr>
            <a:r>
              <a:rPr lang="de-CH" sz="1800" dirty="0"/>
              <a:t>Vorarbeiten / Grundlagenaufbereitung für spätere Ausschreibung führen nicht zwingend zum Ausschluss damit befasster Personen </a:t>
            </a:r>
            <a:br>
              <a:rPr lang="de-CH" sz="1800" dirty="0"/>
            </a:br>
            <a:r>
              <a:rPr lang="de-CH" sz="1800" dirty="0"/>
              <a:t>oder Unternehmen</a:t>
            </a:r>
          </a:p>
          <a:p>
            <a:pPr>
              <a:spcAft>
                <a:spcPts val="1200"/>
              </a:spcAft>
            </a:pPr>
            <a:r>
              <a:rPr lang="de-CH" sz="1800" dirty="0"/>
              <a:t>Einem Anbieter kann nicht verwehrt werden, Vorwissen auszunützen, das er sich durch frühere Arbeiten für denselben Arbeitgeber – allenfalls sogar am selben Objekt – erworben hat</a:t>
            </a:r>
          </a:p>
          <a:p>
            <a:pPr>
              <a:spcAft>
                <a:spcPts val="1200"/>
              </a:spcAft>
            </a:pPr>
            <a:r>
              <a:rPr lang="de-CH" sz="1800" dirty="0"/>
              <a:t>(</a:t>
            </a:r>
            <a:r>
              <a:rPr lang="de-CH" sz="1800" dirty="0" err="1"/>
              <a:t>VGr</a:t>
            </a:r>
            <a:r>
              <a:rPr lang="de-CH" sz="1800" dirty="0"/>
              <a:t> ZH: VB.2012.00309 vom 29.8.2012)</a:t>
            </a:r>
          </a:p>
          <a:p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355119132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38EA14-046D-452D-ADD6-09A8047B8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Ausschluss vom Verfahren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4FA458-7816-4167-94F5-6AF788AD768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de-CH" b="1" dirty="0"/>
              <a:t>Eignungsprüfung – Umfang der Prüfungspflicht</a:t>
            </a:r>
            <a:endParaRPr lang="de-CH" dirty="0"/>
          </a:p>
          <a:p>
            <a:pPr>
              <a:spcAft>
                <a:spcPts val="600"/>
              </a:spcAft>
            </a:pPr>
            <a:r>
              <a:rPr lang="de-DE" dirty="0"/>
              <a:t>Alle Angaben der Anbieter sind zu prüfen. Alle? Ausnahmen?</a:t>
            </a:r>
          </a:p>
          <a:p>
            <a:r>
              <a:rPr lang="de-DE" dirty="0"/>
              <a:t>Dokumentationspflicht zentral</a:t>
            </a:r>
          </a:p>
          <a:p>
            <a:pPr marL="625475" lvl="1" indent="0">
              <a:spcAft>
                <a:spcPts val="600"/>
              </a:spcAft>
              <a:buClr>
                <a:schemeClr val="accent2"/>
              </a:buClr>
              <a:buNone/>
            </a:pPr>
            <a:r>
              <a:rPr lang="de-DE" sz="2000" dirty="0"/>
              <a:t>BVGer B-307/2016 (23.03.16)</a:t>
            </a:r>
          </a:p>
          <a:p>
            <a:r>
              <a:rPr lang="de-DE" dirty="0"/>
              <a:t>Unklare und unvollständige Angaben:</a:t>
            </a:r>
          </a:p>
          <a:p>
            <a:pPr lvl="1">
              <a:spcAft>
                <a:spcPts val="1200"/>
              </a:spcAft>
            </a:pPr>
            <a:r>
              <a:rPr lang="de-DE" dirty="0"/>
              <a:t>In erster Linie: Anbieter trägt Verantwortung</a:t>
            </a:r>
          </a:p>
          <a:p>
            <a:pPr lvl="1">
              <a:spcAft>
                <a:spcPts val="1200"/>
              </a:spcAft>
            </a:pPr>
            <a:r>
              <a:rPr lang="de-DE" dirty="0"/>
              <a:t>Untersuchungsgrundsatz</a:t>
            </a:r>
          </a:p>
          <a:p>
            <a:pPr lvl="1">
              <a:spcAft>
                <a:spcPts val="1200"/>
              </a:spcAft>
            </a:pPr>
            <a:r>
              <a:rPr lang="de-DE" dirty="0" err="1"/>
              <a:t>Verhältnismässigkeitsprinzip</a:t>
            </a:r>
            <a:endParaRPr lang="de-DE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3663556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6D638E-1C06-4253-B1A8-8599DE17A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Ausschluss vom Verfahren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173E0E-C7A6-414F-AAD7-6BDD4F0AB2C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de-CH" b="1" dirty="0"/>
              <a:t>Eignungsprüfung - Referenzvorhaben</a:t>
            </a:r>
            <a:endParaRPr lang="de-CH" dirty="0"/>
          </a:p>
          <a:p>
            <a:pPr>
              <a:spcAft>
                <a:spcPts val="600"/>
              </a:spcAft>
            </a:pPr>
            <a:r>
              <a:rPr lang="de-CH" dirty="0"/>
              <a:t>Vergabestelle hat deutlich zu umschreiben: was ist der Massstab der Vergleichbarkeit?</a:t>
            </a:r>
          </a:p>
          <a:p>
            <a:pPr>
              <a:spcAft>
                <a:spcPts val="600"/>
              </a:spcAft>
            </a:pPr>
            <a:r>
              <a:rPr lang="de-CH" dirty="0"/>
              <a:t>Klare Aussagen bei den geforderten Nachweisen – zum Inhalt, Umfang, Zeitpunkt, Anzahl </a:t>
            </a:r>
          </a:p>
          <a:p>
            <a:pPr>
              <a:spcAft>
                <a:spcPts val="600"/>
              </a:spcAft>
            </a:pPr>
            <a:r>
              <a:rPr lang="de-CH" dirty="0"/>
              <a:t>Stand der Ausführung? BGE 141 II 14</a:t>
            </a:r>
          </a:p>
          <a:p>
            <a:pPr>
              <a:spcAft>
                <a:spcPts val="600"/>
              </a:spcAft>
            </a:pPr>
            <a:r>
              <a:rPr lang="de-CH" dirty="0"/>
              <a:t>Zu hohe und zu tiefe Auftragssummen: 	</a:t>
            </a:r>
            <a:br>
              <a:rPr lang="de-CH" dirty="0"/>
            </a:br>
            <a:r>
              <a:rPr lang="de-CH" dirty="0" err="1"/>
              <a:t>VGr</a:t>
            </a:r>
            <a:r>
              <a:rPr lang="de-CH" dirty="0"/>
              <a:t> ZH, VB.2015.00513 (10.12.2015)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249553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ABD485-3AD9-410C-9FFD-FEB9F6E13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Ausschluss vom Verfahren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4D9924-8E03-4047-BF17-24D689622B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347614"/>
            <a:ext cx="7992440" cy="326637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de-CH" sz="1800" b="1" dirty="0"/>
              <a:t>Eignungsprüfung - Referenzvorhaben</a:t>
            </a:r>
            <a:endParaRPr lang="de-CH" sz="1800" dirty="0"/>
          </a:p>
          <a:p>
            <a:pPr>
              <a:lnSpc>
                <a:spcPct val="150000"/>
              </a:lnSpc>
            </a:pPr>
            <a:r>
              <a:rPr lang="de-DE" sz="1800" dirty="0"/>
              <a:t>Was bei qualitativ und quantitativ unklaren Vorgaben?</a:t>
            </a:r>
          </a:p>
          <a:p>
            <a:pPr>
              <a:lnSpc>
                <a:spcPct val="150000"/>
              </a:lnSpc>
            </a:pPr>
            <a:r>
              <a:rPr lang="de-DE" sz="1800" dirty="0"/>
              <a:t>BGE 141 II 14: Die Auslegungsregeln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de-DE" sz="1600" dirty="0"/>
              <a:t>In erster Linie der Wortlaut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de-DE" sz="1600" dirty="0"/>
              <a:t>Auslegung wie sie von den Anbietern in guten Treuen verstanden werden konnten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de-CH" sz="1600" dirty="0"/>
              <a:t>Vertrauensschutz der Anbieter massgebend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de-DE" sz="1600" dirty="0"/>
              <a:t>Technisch geprägte Begriffe: Verständnis in der Fachwelt/im Zusammenhang mit dem konkreten Projekt von den Beteiligten zu verstehen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de-CH" sz="1600" dirty="0"/>
              <a:t>Nicht: Verständnis des Auftraggebers</a:t>
            </a:r>
          </a:p>
          <a:p>
            <a:pPr marL="6350" indent="0">
              <a:buNone/>
            </a:pPr>
            <a:endParaRPr lang="de-CH" sz="2400" dirty="0"/>
          </a:p>
        </p:txBody>
      </p:sp>
    </p:spTree>
    <p:extLst>
      <p:ext uri="{BB962C8B-B14F-4D97-AF65-F5344CB8AC3E}">
        <p14:creationId xmlns:p14="http://schemas.microsoft.com/office/powerpoint/2010/main" val="270454200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A02995-4D79-40CF-8E44-3C26965A5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Ausschluss vom Verfahren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785281-440C-4037-AA78-05CA774C86A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de-CH" b="1" dirty="0"/>
              <a:t>Eignungsprüfung – im Angebot nicht genannte Referenzvorhaben </a:t>
            </a:r>
            <a:endParaRPr lang="de-CH" dirty="0"/>
          </a:p>
          <a:p>
            <a:pPr>
              <a:spcAft>
                <a:spcPts val="1200"/>
              </a:spcAft>
            </a:pPr>
            <a:r>
              <a:rPr lang="de-DE" dirty="0"/>
              <a:t>Eigene Erfahrungen und Referenzen der Vergabestelle: ja, aber…</a:t>
            </a:r>
          </a:p>
          <a:p>
            <a:r>
              <a:rPr lang="de-DE" dirty="0"/>
              <a:t>Weitere Abklärung der Vergabestelle = auf eigene Faust…</a:t>
            </a:r>
          </a:p>
          <a:p>
            <a:pPr marL="868680" lvl="1">
              <a:buClr>
                <a:schemeClr val="accent2"/>
              </a:buClr>
            </a:pPr>
            <a:endParaRPr lang="de-DE" dirty="0"/>
          </a:p>
          <a:p>
            <a:pPr marL="868680" lvl="1">
              <a:spcBef>
                <a:spcPts val="0"/>
              </a:spcBef>
            </a:pPr>
            <a:r>
              <a:rPr lang="de-DE" dirty="0"/>
              <a:t>Nur in begründeten Fällen</a:t>
            </a:r>
          </a:p>
          <a:p>
            <a:pPr marL="868680" lvl="1">
              <a:spcBef>
                <a:spcPts val="0"/>
              </a:spcBef>
            </a:pPr>
            <a:endParaRPr lang="de-DE" dirty="0"/>
          </a:p>
          <a:p>
            <a:pPr marL="868680" lvl="1">
              <a:spcBef>
                <a:spcPts val="0"/>
              </a:spcBef>
            </a:pPr>
            <a:r>
              <a:rPr lang="de-DE" dirty="0"/>
              <a:t>Rechtliches Gehör? </a:t>
            </a:r>
            <a:r>
              <a:rPr lang="de-CH" dirty="0"/>
              <a:t>BGE 139 II 489, E. 3.2.; BS / VD.2014.5, E. 5.3</a:t>
            </a:r>
            <a:endParaRPr lang="de-DE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0457357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FD5E55-042F-4D0A-A373-160236403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Ausschluss vom Verfahren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D6F1CF-EEF2-4233-8E69-108EAB1342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de-CH" b="1" dirty="0"/>
              <a:t>Eignungsprüfung – Mündliche Referenzen</a:t>
            </a:r>
            <a:endParaRPr lang="de-CH" dirty="0"/>
          </a:p>
          <a:p>
            <a:r>
              <a:rPr lang="de-DE" dirty="0"/>
              <a:t>Was, bei wem, wozu: </a:t>
            </a:r>
          </a:p>
          <a:p>
            <a:pPr lvl="1">
              <a:spcAft>
                <a:spcPts val="1200"/>
              </a:spcAft>
            </a:pPr>
            <a:r>
              <a:rPr lang="de-DE" dirty="0"/>
              <a:t>Ausschreibungsunterlagen haben das zu regeln.</a:t>
            </a:r>
          </a:p>
          <a:p>
            <a:r>
              <a:rPr lang="de-DE" dirty="0"/>
              <a:t>Wie: </a:t>
            </a:r>
          </a:p>
          <a:p>
            <a:pPr lvl="1">
              <a:spcAft>
                <a:spcPts val="1200"/>
              </a:spcAft>
            </a:pPr>
            <a:r>
              <a:rPr lang="de-DE" dirty="0"/>
              <a:t>mündlich, dieselben Fragen an alle, bei allen dieselbe Anzahl</a:t>
            </a:r>
          </a:p>
          <a:p>
            <a:r>
              <a:rPr lang="de-DE" dirty="0"/>
              <a:t>Ohne Regelung = keine Auskünfte </a:t>
            </a:r>
          </a:p>
          <a:p>
            <a:r>
              <a:rPr lang="de-DE" dirty="0"/>
              <a:t>Rechtliches Gehör gewähren </a:t>
            </a:r>
            <a:r>
              <a:rPr lang="de-CH" dirty="0"/>
              <a:t>BGE 139 II 489, E. 3.2. </a:t>
            </a:r>
            <a:endParaRPr lang="de-DE" dirty="0"/>
          </a:p>
          <a:p>
            <a:pPr>
              <a:tabLst>
                <a:tab pos="3600000" algn="l"/>
                <a:tab pos="3960000" algn="l"/>
              </a:tabLst>
            </a:pPr>
            <a:r>
              <a:rPr lang="de-DE" dirty="0"/>
              <a:t>Dokumentationspflicht</a:t>
            </a:r>
          </a:p>
          <a:p>
            <a:endParaRPr lang="de-CH" sz="1600" dirty="0"/>
          </a:p>
        </p:txBody>
      </p:sp>
    </p:spTree>
    <p:extLst>
      <p:ext uri="{BB962C8B-B14F-4D97-AF65-F5344CB8AC3E}">
        <p14:creationId xmlns:p14="http://schemas.microsoft.com/office/powerpoint/2010/main" val="23992924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3A2EA6-8A46-4AA6-B220-7B9F5DBA9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Ausschluss vom Verfahren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C14747-2405-4BF9-85DA-5A776DBB15C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de-CH" b="1" dirty="0"/>
              <a:t>Form des Ausschlusses</a:t>
            </a:r>
            <a:endParaRPr lang="de-CH" dirty="0"/>
          </a:p>
          <a:p>
            <a:pPr>
              <a:spcAft>
                <a:spcPts val="600"/>
              </a:spcAft>
            </a:pPr>
            <a:r>
              <a:rPr lang="de-CH" dirty="0"/>
              <a:t>Als Verfügung </a:t>
            </a:r>
          </a:p>
          <a:p>
            <a:pPr lvl="1">
              <a:spcAft>
                <a:spcPts val="600"/>
              </a:spcAft>
            </a:pPr>
            <a:r>
              <a:rPr lang="de-CH" dirty="0"/>
              <a:t>Gesondert an betroffenen Anbieter</a:t>
            </a:r>
          </a:p>
          <a:p>
            <a:pPr lvl="1">
              <a:spcAft>
                <a:spcPts val="600"/>
              </a:spcAft>
            </a:pPr>
            <a:r>
              <a:rPr lang="de-CH" dirty="0"/>
              <a:t>Zusammen mit Zuschlagserteilung an anderen Anbieter</a:t>
            </a:r>
          </a:p>
          <a:p>
            <a:pPr>
              <a:spcAft>
                <a:spcPts val="600"/>
              </a:spcAft>
            </a:pPr>
            <a:r>
              <a:rPr lang="de-CH" dirty="0"/>
              <a:t>Zeitpunkt: vorgezogen oder mit Eröffnung Zuschlag</a:t>
            </a:r>
          </a:p>
          <a:p>
            <a:pPr>
              <a:spcAft>
                <a:spcPts val="600"/>
              </a:spcAft>
            </a:pPr>
            <a:r>
              <a:rPr lang="de-CH" dirty="0"/>
              <a:t>Wichtig: Ist zu begründen</a:t>
            </a:r>
          </a:p>
          <a:p>
            <a:pPr>
              <a:spcAft>
                <a:spcPts val="600"/>
              </a:spcAft>
            </a:pPr>
            <a:r>
              <a:rPr lang="de-DE" dirty="0"/>
              <a:t>Bisher kantonale Regelungen zur vorgängigen Gewährung des rechtlichen Gehörs z.B. SG, SO – fallen weg</a:t>
            </a:r>
          </a:p>
          <a:p>
            <a:pPr marL="635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7871595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mailbox://C:/Users/stuermer/Documents/Privat/Thunderbird/ProfileMatthiasStuermer/Local%20Folders/Inbox.sbd/0.%20Privat.sbd/Universit%E4t%20Bern?number=435787688&amp;part=1.2&amp;filename=Picture%20%28Device%20Independent%20Bitmap%29%201.jpg"/>
          <p:cNvSpPr>
            <a:spLocks noChangeAspect="1" noChangeArrowheads="1"/>
          </p:cNvSpPr>
          <p:nvPr/>
        </p:nvSpPr>
        <p:spPr bwMode="auto">
          <a:xfrm>
            <a:off x="1259681" y="-108347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de-CH" sz="135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ABF5E1D-B272-4591-AF4C-7CF5D1917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Block 1.5</a:t>
            </a:r>
            <a:endParaRPr lang="de-CH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05A946-C083-40D9-8742-D95D263427E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dirty="0"/>
              <a:t>Zuschlag, Fristen, Gerichtsverfahren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dirty="0"/>
              <a:t>Erlass Vergabeverfügung: Zuständigkeiten, Begründung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dirty="0"/>
              <a:t>Verfahrensabbruch: provisorisch/definitiv</a:t>
            </a:r>
            <a:br>
              <a:rPr lang="de-CH" dirty="0"/>
            </a:br>
            <a:r>
              <a:rPr lang="de-CH" dirty="0"/>
              <a:t>Zeitpunkt, Gründe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dirty="0"/>
              <a:t>Widerruf: Zeitpunkt, Gründe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580B0E0-3453-4D1B-93B2-A5259C20F798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540000" y="1170000"/>
            <a:ext cx="7020000" cy="410369"/>
          </a:xfrm>
        </p:spPr>
        <p:txBody>
          <a:bodyPr/>
          <a:lstStyle/>
          <a:p>
            <a:r>
              <a:rPr lang="de-DE" dirty="0"/>
              <a:t>Zuschlag, Abbruch und Widerruf</a:t>
            </a:r>
            <a:endParaRPr lang="de-CH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6B3CF880-3DE7-45F8-A919-7DD639985A5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CH" dirty="0"/>
              <a:t>14.15-15.00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3990E1F-0699-43A3-9A37-A537409E731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1200" y="3162407"/>
            <a:ext cx="3726000" cy="1622186"/>
          </a:xfrm>
        </p:spPr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983692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Zuschlag, Fristen und Gerichtsverfahren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6350" indent="0">
              <a:buNone/>
            </a:pPr>
            <a:r>
              <a:rPr lang="de-CH" sz="1800" b="1" dirty="0">
                <a:cs typeface="Arial"/>
              </a:rPr>
              <a:t>Die Themen je nach Phase</a:t>
            </a:r>
            <a:endParaRPr lang="de-CH" sz="2800" dirty="0"/>
          </a:p>
          <a:p>
            <a:pPr lvl="3"/>
            <a:endParaRPr lang="de-CH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8493F4B-E835-4D82-8124-20DF35D3A1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1958582"/>
            <a:ext cx="5354276" cy="289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49766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Erlass der Vergabeverfügung </a:t>
            </a:r>
            <a:br>
              <a:rPr lang="de-CH" b="1" dirty="0">
                <a:cs typeface="Arial"/>
              </a:rPr>
            </a:br>
            <a:endParaRPr lang="de-CH" dirty="0"/>
          </a:p>
        </p:txBody>
      </p:sp>
      <p:sp>
        <p:nvSpPr>
          <p:cNvPr id="11" name="Textplatzhalt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CH" sz="1800" b="1" dirty="0"/>
              <a:t>1. Phase - </a:t>
            </a:r>
            <a:r>
              <a:rPr lang="de-CH" sz="1800" dirty="0">
                <a:cs typeface="Arial"/>
              </a:rPr>
              <a:t>Zuschlag und Absagen mit Verfügung </a:t>
            </a:r>
            <a:br>
              <a:rPr lang="de-CH" sz="1800" dirty="0">
                <a:cs typeface="Arial"/>
              </a:rPr>
            </a:br>
            <a:r>
              <a:rPr lang="de-CH" sz="1800" dirty="0">
                <a:cs typeface="Arial"/>
              </a:rPr>
              <a:t>Rechtsmittel-Belehrung (20 Tage, keine Gerichtsferien) </a:t>
            </a:r>
          </a:p>
          <a:p>
            <a:pPr>
              <a:spcBef>
                <a:spcPts val="1350"/>
              </a:spcBef>
            </a:pPr>
            <a:r>
              <a:rPr lang="de-CH" sz="1800" dirty="0">
                <a:cs typeface="Arial"/>
              </a:rPr>
              <a:t>Publikation Zuschlag im offenen / selektiven Verfahren </a:t>
            </a:r>
            <a:br>
              <a:rPr lang="de-CH" sz="1800" dirty="0">
                <a:cs typeface="Arial"/>
              </a:rPr>
            </a:br>
            <a:r>
              <a:rPr lang="de-CH" sz="1800" dirty="0">
                <a:cs typeface="Arial"/>
              </a:rPr>
              <a:t>und freihändig erteilte Zuschläge im Staatsvertragsbereich www.simap.ch </a:t>
            </a:r>
          </a:p>
          <a:p>
            <a:pPr>
              <a:spcBef>
                <a:spcPts val="1350"/>
              </a:spcBef>
            </a:pPr>
            <a:r>
              <a:rPr lang="de-CH" sz="1800" dirty="0">
                <a:cs typeface="Arial"/>
              </a:rPr>
              <a:t>Formalitäten einer Verfügung beachten, Zuständigkeiten</a:t>
            </a:r>
          </a:p>
          <a:p>
            <a:pPr lvl="3"/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2245651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DCD3DF4-0BBA-413B-911C-785EC5EC6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Verbindlichkeit des Angebots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8569743-6CE7-4F05-B541-1E846A56F55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CH" dirty="0"/>
              <a:t>Dauer der Verbindlichkeit = Bindefrist </a:t>
            </a:r>
          </a:p>
          <a:p>
            <a:pPr>
              <a:spcAft>
                <a:spcPts val="600"/>
              </a:spcAft>
            </a:pPr>
            <a:r>
              <a:rPr lang="de-CH" dirty="0"/>
              <a:t>Bindefrist ist durch Vergabestelle in Ausschreibungsunterlagen festzusetzen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CH" dirty="0"/>
              <a:t>für alle Anbieter gleich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CH" dirty="0"/>
              <a:t>mögliche Rechtsmittelfrist sollte eingerechnet werden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CH" dirty="0"/>
              <a:t>aber: keine unnötig lange Bindungsdauer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9503220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Vergabeverfügung- Zuständigkeiten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Bef>
                <a:spcPts val="1350"/>
              </a:spcBef>
              <a:buClr>
                <a:schemeClr val="tx1"/>
              </a:buClr>
              <a:defRPr/>
            </a:pP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Verfügende Behörde: muss nach Gemeindeordnungen und </a:t>
            </a:r>
            <a:r>
              <a:rPr lang="de-CH" sz="1800" dirty="0" err="1">
                <a:latin typeface="Arial" panose="020B0604020202020204" pitchFamily="34" charset="0"/>
                <a:cs typeface="Arial" panose="020B0604020202020204" pitchFamily="34" charset="0"/>
              </a:rPr>
              <a:t>Organisationsreglementen</a:t>
            </a: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 zuständig sein; Zeichnungsberechtigungen beachten </a:t>
            </a:r>
          </a:p>
          <a:p>
            <a:pPr>
              <a:spcBef>
                <a:spcPts val="1350"/>
              </a:spcBef>
              <a:buClr>
                <a:schemeClr val="tx1"/>
              </a:buClr>
              <a:defRPr/>
            </a:pP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VB.2010.00002 v. 24.02.2010: «unter </a:t>
            </a:r>
            <a:r>
              <a:rPr lang="de-CH" sz="1800" dirty="0" err="1">
                <a:latin typeface="Arial" panose="020B0604020202020204" pitchFamily="34" charset="0"/>
                <a:cs typeface="Arial" panose="020B0604020202020204" pitchFamily="34" charset="0"/>
              </a:rPr>
              <a:t>vorbehältlicher</a:t>
            </a: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 Zustimmung</a:t>
            </a:r>
            <a:b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des Verwaltungsrates» ist unzulässig</a:t>
            </a:r>
          </a:p>
          <a:p>
            <a:pPr>
              <a:spcBef>
                <a:spcPts val="1350"/>
              </a:spcBef>
              <a:buClr>
                <a:schemeClr val="tx1"/>
              </a:buClr>
              <a:defRPr/>
            </a:pP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Privater, der im Auftrag Gemeinde Ausschreibung durchführt, </a:t>
            </a:r>
            <a:b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darf nie den Zuschlagsentscheid fällen (Nichtigkeit der Verfügung;</a:t>
            </a:r>
            <a:b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vgl. auch </a:t>
            </a:r>
            <a:r>
              <a:rPr lang="de-CH" sz="1800" dirty="0" err="1">
                <a:latin typeface="Arial" panose="020B0604020202020204" pitchFamily="34" charset="0"/>
                <a:cs typeface="Arial" panose="020B0604020202020204" pitchFamily="34" charset="0"/>
              </a:rPr>
              <a:t>VGer</a:t>
            </a: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 TI 52.2015.39 v. 16.04.2015)</a:t>
            </a:r>
          </a:p>
          <a:p>
            <a:pPr lvl="3"/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346784567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Vergabeverfügung - Begründung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Bef>
                <a:spcPts val="1350"/>
              </a:spcBef>
            </a:pPr>
            <a:r>
              <a:rPr lang="de-CH" dirty="0">
                <a:cs typeface="Arial"/>
              </a:rPr>
              <a:t>Begründung: was genügt?</a:t>
            </a:r>
          </a:p>
          <a:p>
            <a:pPr lvl="1">
              <a:spcBef>
                <a:spcPts val="1350"/>
              </a:spcBef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de-CH" dirty="0">
                <a:cs typeface="Arial"/>
              </a:rPr>
              <a:t>wirtschaftlich günstigstes Angebot», «beste Erfüllung der </a:t>
            </a:r>
            <a:br>
              <a:rPr lang="de-CH" dirty="0">
                <a:cs typeface="Arial"/>
              </a:rPr>
            </a:br>
            <a:r>
              <a:rPr lang="de-CH" dirty="0">
                <a:cs typeface="Arial"/>
              </a:rPr>
              <a:t>Zuschlagskriterien» </a:t>
            </a:r>
            <a:r>
              <a:rPr lang="de-CH" dirty="0">
                <a:cs typeface="Arial"/>
                <a:sym typeface="Wingdings" panose="05000000000000000000" pitchFamily="2" charset="2"/>
              </a:rPr>
              <a:t></a:t>
            </a:r>
            <a:r>
              <a:rPr lang="de-CH" dirty="0">
                <a:cs typeface="Arial"/>
              </a:rPr>
              <a:t> nicht mehr genügend!</a:t>
            </a:r>
          </a:p>
          <a:p>
            <a:pPr>
              <a:spcBef>
                <a:spcPts val="1350"/>
              </a:spcBef>
            </a:pPr>
            <a:r>
              <a:rPr lang="de-CH" dirty="0">
                <a:cs typeface="Arial"/>
              </a:rPr>
              <a:t>Erhöhte Anforderungen z.B. beim Abbruch, Ausschluss, Widerruf</a:t>
            </a:r>
          </a:p>
          <a:p>
            <a:pPr marL="334566" indent="-334566">
              <a:buClr>
                <a:schemeClr val="tx1"/>
              </a:buClr>
              <a:buFont typeface="Times" pitchFamily="18" charset="0"/>
              <a:buChar char="•"/>
              <a:defRPr/>
            </a:pPr>
            <a:endParaRPr lang="de-DE" sz="2400" dirty="0">
              <a:cs typeface="Arial"/>
            </a:endParaRPr>
          </a:p>
          <a:p>
            <a:pPr lvl="3"/>
            <a:endParaRPr lang="de-CH" sz="2400" dirty="0"/>
          </a:p>
        </p:txBody>
      </p:sp>
    </p:spTree>
    <p:extLst>
      <p:ext uri="{BB962C8B-B14F-4D97-AF65-F5344CB8AC3E}">
        <p14:creationId xmlns:p14="http://schemas.microsoft.com/office/powerpoint/2010/main" val="36107447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Verfahrensabbruch / Wiederholung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ts val="1800"/>
              </a:lnSpc>
              <a:spcBef>
                <a:spcPts val="1350"/>
              </a:spcBef>
            </a:pPr>
            <a:r>
              <a:rPr lang="de-CH" sz="1800" dirty="0">
                <a:cs typeface="Arial"/>
              </a:rPr>
              <a:t>Abbruch: bei hängigem Vergabeverfahren </a:t>
            </a:r>
            <a:r>
              <a:rPr lang="de-CH" sz="1800" b="1" dirty="0">
                <a:cs typeface="Arial"/>
              </a:rPr>
              <a:t>vor</a:t>
            </a:r>
            <a:r>
              <a:rPr lang="de-CH" sz="1800" dirty="0">
                <a:cs typeface="Arial"/>
              </a:rPr>
              <a:t> Zuschlagserteilung</a:t>
            </a:r>
          </a:p>
          <a:p>
            <a:pPr marL="285750" indent="-285750">
              <a:lnSpc>
                <a:spcPts val="1800"/>
              </a:lnSpc>
              <a:spcBef>
                <a:spcPts val="1350"/>
              </a:spcBef>
            </a:pPr>
            <a:r>
              <a:rPr lang="de-CH" sz="1800" dirty="0">
                <a:cs typeface="Arial"/>
              </a:rPr>
              <a:t>nur wenn </a:t>
            </a: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de-CH" sz="1800" dirty="0">
                <a:cs typeface="Arial"/>
              </a:rPr>
              <a:t>wichtige Gründe</a:t>
            </a: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de-CH" sz="1800" dirty="0">
                <a:cs typeface="Arial"/>
              </a:rPr>
              <a:t> vorliegen, wie</a:t>
            </a:r>
          </a:p>
          <a:p>
            <a:pPr marL="558800" lvl="1" indent="-285750">
              <a:lnSpc>
                <a:spcPts val="1800"/>
              </a:lnSpc>
              <a:spcBef>
                <a:spcPts val="1350"/>
              </a:spcBef>
            </a:pPr>
            <a:r>
              <a:rPr lang="de-CH" sz="1600" dirty="0">
                <a:cs typeface="Arial"/>
              </a:rPr>
              <a:t>kein Angebot, das Kriterien gemäss Ausschreibungsunterlagen erfüllt</a:t>
            </a:r>
          </a:p>
          <a:p>
            <a:pPr marL="558800" lvl="1" indent="-285750">
              <a:lnSpc>
                <a:spcPts val="1800"/>
              </a:lnSpc>
              <a:spcBef>
                <a:spcPts val="1350"/>
              </a:spcBef>
            </a:pPr>
            <a:r>
              <a:rPr lang="de-CH" sz="1600" dirty="0">
                <a:cs typeface="Arial"/>
              </a:rPr>
              <a:t>veränderte Rahmen- oder Randbedingungen</a:t>
            </a:r>
          </a:p>
          <a:p>
            <a:pPr marL="558800" lvl="1" indent="-285750">
              <a:lnSpc>
                <a:spcPts val="1800"/>
              </a:lnSpc>
              <a:spcBef>
                <a:spcPts val="1350"/>
              </a:spcBef>
            </a:pPr>
            <a:r>
              <a:rPr lang="de-CH" sz="1600" dirty="0">
                <a:cs typeface="Arial"/>
              </a:rPr>
              <a:t>kein wirksamer Wettbewerb </a:t>
            </a:r>
          </a:p>
          <a:p>
            <a:pPr marL="558800" lvl="1" indent="-285750">
              <a:lnSpc>
                <a:spcPts val="1800"/>
              </a:lnSpc>
              <a:spcBef>
                <a:spcPts val="1350"/>
              </a:spcBef>
            </a:pPr>
            <a:r>
              <a:rPr lang="de-CH" sz="1600" dirty="0">
                <a:cs typeface="Arial"/>
              </a:rPr>
              <a:t>wesentliche Änderung der nachgefragten Leistung erforderlich</a:t>
            </a:r>
          </a:p>
          <a:p>
            <a:pPr marL="558800" lvl="1" indent="-285750">
              <a:lnSpc>
                <a:spcPts val="1800"/>
              </a:lnSpc>
              <a:spcBef>
                <a:spcPts val="1350"/>
              </a:spcBef>
            </a:pPr>
            <a:r>
              <a:rPr lang="de-CH" sz="1600" dirty="0">
                <a:cs typeface="Arial"/>
              </a:rPr>
              <a:t>nicht: durch Vergabestelle selbstverschuldete Gründe ?</a:t>
            </a:r>
          </a:p>
          <a:p>
            <a:pPr>
              <a:lnSpc>
                <a:spcPts val="1800"/>
              </a:lnSpc>
              <a:spcBef>
                <a:spcPts val="1350"/>
              </a:spcBef>
            </a:pPr>
            <a:r>
              <a:rPr lang="de-CH" sz="1800" dirty="0">
                <a:cs typeface="Arial"/>
              </a:rPr>
              <a:t>Abbruch / Wiederholung: Verfügung/Mitteilung und Publikation (im offenen/selektiven Verfahren), anfechtbar</a:t>
            </a:r>
          </a:p>
          <a:p>
            <a:pPr lvl="3"/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212696961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Provisorischer und definitiver Abbruch</a:t>
            </a:r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940D44CE-FEFA-4DB3-9688-9A2C64FE438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CH" dirty="0"/>
              <a:t>Provisorischer Abbruch</a:t>
            </a:r>
          </a:p>
          <a:p>
            <a:pPr lvl="1"/>
            <a:r>
              <a:rPr lang="de-CH" dirty="0"/>
              <a:t>Die Beschaffungsabsicht der Vergabestelle mit Bezug auf einen bestimmten Leistungsbedarf bleibt bestehen.</a:t>
            </a:r>
          </a:p>
          <a:p>
            <a:pPr lvl="1"/>
            <a:r>
              <a:rPr lang="de-CH" dirty="0"/>
              <a:t>Das Verfahren wird im Hinblick auf eine (kurz-/mittelfristig anstehende) Wiederholung oder Neuauflage des Beschaffungs-geschäfts abgebrochen.</a:t>
            </a:r>
            <a:br>
              <a:rPr lang="de-CH" dirty="0"/>
            </a:br>
            <a:endParaRPr lang="de-CH" dirty="0"/>
          </a:p>
          <a:p>
            <a:r>
              <a:rPr lang="de-CH" dirty="0"/>
              <a:t>Definitiver Abbruch </a:t>
            </a:r>
          </a:p>
          <a:p>
            <a:pPr lvl="1"/>
            <a:r>
              <a:rPr lang="de-CH" dirty="0"/>
              <a:t>Definitiver Art ist ein Abbruch, wenn er die Reaktion auf einen nicht bzw. nicht mehr vorhandenen Leistungsbedarf darstellt und hierauf kein neues Verfahren folgen soll. </a:t>
            </a:r>
          </a:p>
          <a:p>
            <a:pPr marL="6350" indent="0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2244729623"/>
      </p:ext>
    </p:extLst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Widerruf des Zuschlags 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01241" lvl="2" indent="-201216">
              <a:spcBef>
                <a:spcPts val="1350"/>
              </a:spcBef>
              <a:buFont typeface="Symbol" panose="05050102010706020507" pitchFamily="18" charset="2"/>
              <a:buChar char="-"/>
            </a:pPr>
            <a:r>
              <a:rPr lang="de-CH" sz="1800" dirty="0">
                <a:cs typeface="Arial"/>
              </a:rPr>
              <a:t>Zuschlag erteilt, Vertrag noch nicht abgeschlossen</a:t>
            </a:r>
          </a:p>
          <a:p>
            <a:pPr marL="401241" lvl="2" indent="-201216">
              <a:spcBef>
                <a:spcPts val="1350"/>
              </a:spcBef>
              <a:buFont typeface="Symbol" panose="05050102010706020507" pitchFamily="18" charset="2"/>
              <a:buChar char="-"/>
            </a:pPr>
            <a:r>
              <a:rPr lang="de-CH" sz="1800" dirty="0">
                <a:cs typeface="Arial"/>
              </a:rPr>
              <a:t>Widerruf Zuschlag, vor Vertragsabschluss mit anderem Anbieter: rechtsmittelfähige Widerrufs-Verfügung mit gleichzeitiger neuer Zuschlagserteilung</a:t>
            </a:r>
          </a:p>
          <a:p>
            <a:pPr marL="401241" lvl="2" indent="-201216">
              <a:spcBef>
                <a:spcPts val="1350"/>
              </a:spcBef>
              <a:buFont typeface="Symbol" panose="05050102010706020507" pitchFamily="18" charset="2"/>
              <a:buChar char="-"/>
            </a:pPr>
            <a:r>
              <a:rPr lang="de-CH" sz="1800" dirty="0">
                <a:cs typeface="Arial"/>
              </a:rPr>
              <a:t>Voraussetzungen für Widerruf: Gründe dürfen bei Zuschlagserteilung nicht bekannt gewesen sein</a:t>
            </a:r>
          </a:p>
          <a:p>
            <a:pPr marL="401241" lvl="2" indent="-201216">
              <a:spcBef>
                <a:spcPts val="1350"/>
              </a:spcBef>
              <a:buFont typeface="Symbol" panose="05050102010706020507" pitchFamily="18" charset="2"/>
              <a:buChar char="-"/>
              <a:tabLst>
                <a:tab pos="401241" algn="l"/>
              </a:tabLst>
            </a:pPr>
            <a:r>
              <a:rPr lang="de-CH" sz="1800" dirty="0">
                <a:cs typeface="Arial"/>
              </a:rPr>
              <a:t>zulässige Fälle (z.B. bei falschen Angaben des Anbieters, nachträglichen Ereignisse, wie Konkurs o.Ä.)</a:t>
            </a:r>
          </a:p>
          <a:p>
            <a:pPr lvl="3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15727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12D9D46-FCCE-4687-AF36-74C600637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676800"/>
            <a:ext cx="7020000" cy="410369"/>
          </a:xfrm>
        </p:spPr>
        <p:txBody>
          <a:bodyPr/>
          <a:lstStyle/>
          <a:p>
            <a:r>
              <a:rPr lang="de-CH" dirty="0"/>
              <a:t>Verbindlichkeit des Angebots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6EA532E-C762-4EE9-8CBE-E8010804369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68288" lvl="1" indent="-268288">
              <a:spcAft>
                <a:spcPts val="600"/>
              </a:spcAft>
              <a:buSzPct val="85000"/>
            </a:pPr>
            <a:r>
              <a:rPr lang="de-CH" sz="2000" dirty="0">
                <a:solidFill>
                  <a:srgbClr val="000000"/>
                </a:solidFill>
              </a:rPr>
              <a:t>mit Ablauf der Bindefrist wird Anbieter wieder frei</a:t>
            </a:r>
            <a:endParaRPr lang="de-CH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CH" dirty="0"/>
              <a:t>Verlängerung der Bindefrist möglich und zulässig, wenn</a:t>
            </a:r>
          </a:p>
          <a:p>
            <a:pPr lvl="1">
              <a:lnSpc>
                <a:spcPct val="150000"/>
              </a:lnSpc>
            </a:pPr>
            <a:r>
              <a:rPr lang="de-CH" dirty="0"/>
              <a:t>durch Anbieter erklärt</a:t>
            </a:r>
          </a:p>
          <a:p>
            <a:pPr lvl="1">
              <a:lnSpc>
                <a:spcPct val="150000"/>
              </a:lnSpc>
            </a:pPr>
            <a:r>
              <a:rPr lang="de-CH" dirty="0"/>
              <a:t>vor Ablauf der Bindefrist,</a:t>
            </a:r>
          </a:p>
          <a:p>
            <a:pPr lvl="1">
              <a:lnSpc>
                <a:spcPct val="150000"/>
              </a:lnSpc>
            </a:pPr>
            <a:r>
              <a:rPr lang="de-CH" dirty="0"/>
              <a:t>Angebot inhaltlich unverändert bleibt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56816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C81E0-52ED-4A47-A6DB-D46A44A8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676800"/>
            <a:ext cx="7020000" cy="410369"/>
          </a:xfrm>
        </p:spPr>
        <p:txBody>
          <a:bodyPr/>
          <a:lstStyle/>
          <a:p>
            <a:r>
              <a:rPr lang="de-CH" dirty="0"/>
              <a:t>Öffnung und Prüfung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D0FEA4-B9AC-4581-8AB4-245E2C96AE5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de-CH" dirty="0"/>
              <a:t>Angebote bzw. Teilnahmeanträge müssen innert Frist bei der in der Ausschreibung genannten Stelle eintreffen </a:t>
            </a:r>
          </a:p>
          <a:p>
            <a:pPr>
              <a:spcAft>
                <a:spcPts val="600"/>
              </a:spcAft>
            </a:pPr>
            <a:r>
              <a:rPr lang="de-CH" dirty="0"/>
              <a:t>direkte Übergabe oder per Post </a:t>
            </a:r>
          </a:p>
          <a:p>
            <a:pPr>
              <a:spcAft>
                <a:spcPts val="600"/>
              </a:spcAft>
            </a:pPr>
            <a:r>
              <a:rPr lang="de-CH" dirty="0"/>
              <a:t>Elektronische Angebotseinreichung 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02494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C767C1-49AF-42DA-9925-BD29A6810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676800"/>
            <a:ext cx="7020000" cy="410369"/>
          </a:xfrm>
        </p:spPr>
        <p:txBody>
          <a:bodyPr/>
          <a:lstStyle/>
          <a:p>
            <a:r>
              <a:rPr lang="de-CH" dirty="0"/>
              <a:t>Öffnung und Prüfung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4ABE43-01C4-4A67-9744-46338A76CBD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de-CH" sz="1800" dirty="0"/>
              <a:t>Angebote müssen bis zum </a:t>
            </a:r>
            <a:r>
              <a:rPr lang="de-CH" sz="1800" dirty="0" err="1"/>
              <a:t>Offertöffnungstermin</a:t>
            </a:r>
            <a:r>
              <a:rPr lang="de-CH" sz="1800" dirty="0"/>
              <a:t> verschlossen bleiben</a:t>
            </a:r>
          </a:p>
          <a:p>
            <a:pPr>
              <a:spcAft>
                <a:spcPts val="600"/>
              </a:spcAft>
            </a:pPr>
            <a:r>
              <a:rPr lang="de-CH" sz="1800" dirty="0"/>
              <a:t>Öffnung der fristgerecht eingereichten Offerten durch </a:t>
            </a:r>
            <a:r>
              <a:rPr lang="de-CH" sz="1800" b="1" dirty="0"/>
              <a:t>zwei</a:t>
            </a:r>
            <a:r>
              <a:rPr lang="de-CH" sz="1800" dirty="0"/>
              <a:t> gleichzeitig anwesende Vertreter der Vergabestelle</a:t>
            </a:r>
          </a:p>
          <a:p>
            <a:pPr>
              <a:spcAft>
                <a:spcPts val="600"/>
              </a:spcAft>
            </a:pPr>
            <a:r>
              <a:rPr lang="de-CH" sz="1800" dirty="0"/>
              <a:t>Über </a:t>
            </a:r>
            <a:r>
              <a:rPr lang="de-CH" sz="1800" dirty="0" err="1"/>
              <a:t>Offertöffnung</a:t>
            </a:r>
            <a:r>
              <a:rPr lang="de-CH" sz="1800" dirty="0"/>
              <a:t> ist im offenen, selektiven und Einladungsverfahren umgehend ein Protokoll zu erstellen</a:t>
            </a:r>
          </a:p>
          <a:p>
            <a:pPr>
              <a:spcAft>
                <a:spcPts val="600"/>
              </a:spcAft>
            </a:pPr>
            <a:r>
              <a:rPr lang="de-CH" sz="1800" dirty="0"/>
              <a:t>Protokoll enthält Angaben zu Namen der anwesenden Personen, Namen der Anbieter, Eingangsdaten und Gesamtpreise der Angebote, allfällige Varianten und Teilangebote</a:t>
            </a:r>
          </a:p>
          <a:p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9876621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heme/theme1.xml><?xml version="1.0" encoding="utf-8"?>
<a:theme xmlns:a="http://schemas.openxmlformats.org/drawingml/2006/main" name="4">
  <a:themeElements>
    <a:clrScheme name="Benutzerdefiniert 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6002E"/>
      </a:hlink>
      <a:folHlink>
        <a:srgbClr val="E6002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23 UBE PPP_169_V3_entw1.pptx" id="{320F5B9C-A90C-49C1-B68C-6D1387B8CC7F}" vid="{3585EBC0-9BD4-4B94-BA7E-D99659FFC551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enutzerdefiniert 10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E6002E"/>
    </a:hlink>
    <a:folHlink>
      <a:srgbClr val="E6002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3219</Words>
  <Application>Microsoft Office PowerPoint</Application>
  <PresentationFormat>Bildschirmpräsentation (16:9)</PresentationFormat>
  <Paragraphs>527</Paragraphs>
  <Slides>64</Slides>
  <Notes>24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64</vt:i4>
      </vt:variant>
    </vt:vector>
  </HeadingPairs>
  <TitlesOfParts>
    <vt:vector size="73" baseType="lpstr">
      <vt:lpstr>Arial</vt:lpstr>
      <vt:lpstr>Arial Narrow</vt:lpstr>
      <vt:lpstr>Calibri</vt:lpstr>
      <vt:lpstr>Helvetica CE</vt:lpstr>
      <vt:lpstr>Symbol</vt:lpstr>
      <vt:lpstr>Times</vt:lpstr>
      <vt:lpstr>Wingdings</vt:lpstr>
      <vt:lpstr>4</vt:lpstr>
      <vt:lpstr>Image</vt:lpstr>
      <vt:lpstr>Grundlagen der öffentlichen Beschaffung</vt:lpstr>
      <vt:lpstr>Agenda  9.00 – 10.45 Uhr / 11.00 – 12.30 Uhr</vt:lpstr>
      <vt:lpstr>Agenda 13.30 – 15.00 Uhr </vt:lpstr>
      <vt:lpstr>Block 1.1 </vt:lpstr>
      <vt:lpstr>Verbindlichkeit des Angebots</vt:lpstr>
      <vt:lpstr>Verbindlichkeit des Angebots</vt:lpstr>
      <vt:lpstr>Verbindlichkeit des Angebots</vt:lpstr>
      <vt:lpstr>Öffnung und Prüfung</vt:lpstr>
      <vt:lpstr>Öffnung und Prüfung</vt:lpstr>
      <vt:lpstr>Öffnung und Prüfung</vt:lpstr>
      <vt:lpstr>Auslegung, Erläuterung und Bereinigung</vt:lpstr>
      <vt:lpstr>Auslegung, Erläuterung und Bereinigung</vt:lpstr>
      <vt:lpstr>Auslegung, Erläuterung und Bereinigung</vt:lpstr>
      <vt:lpstr>Varianten und Teilangebote</vt:lpstr>
      <vt:lpstr>Varianten und Teilangebote</vt:lpstr>
      <vt:lpstr>Varianten und Teilangebote</vt:lpstr>
      <vt:lpstr>Teilangebote</vt:lpstr>
      <vt:lpstr>Block 1.2 </vt:lpstr>
      <vt:lpstr>Ablauf einer Evaluation</vt:lpstr>
      <vt:lpstr>Evaluation</vt:lpstr>
      <vt:lpstr>Evaluation</vt:lpstr>
      <vt:lpstr>Evaluation</vt:lpstr>
      <vt:lpstr>Evaluation</vt:lpstr>
      <vt:lpstr>Evaluation</vt:lpstr>
      <vt:lpstr>Taxonomien/Bewertungen (Modelle) </vt:lpstr>
      <vt:lpstr>Taxonomien/Bewertungen (Modelle)</vt:lpstr>
      <vt:lpstr>Taxonomien/Bewertungen (Modelle)</vt:lpstr>
      <vt:lpstr>Besondere Taxonomie „Preis“ </vt:lpstr>
      <vt:lpstr>Besondere Taxonomie „Preis“</vt:lpstr>
      <vt:lpstr>Besondere Taxonomie „Preis“</vt:lpstr>
      <vt:lpstr>Block 1.3</vt:lpstr>
      <vt:lpstr>Kommunikationsmöglichkeiten im Vergabeverfahren</vt:lpstr>
      <vt:lpstr>Bereinigung / technische Verhandlungen</vt:lpstr>
      <vt:lpstr>In welcher Phase des Vergabeverfahrens?</vt:lpstr>
      <vt:lpstr>Bereinigung Art. 39 BöB / IVöB</vt:lpstr>
      <vt:lpstr>Dialog</vt:lpstr>
      <vt:lpstr>Dialog</vt:lpstr>
      <vt:lpstr>Präsentationen der Anbieter</vt:lpstr>
      <vt:lpstr>Vorgaben bei Anbieterpräsentationen</vt:lpstr>
      <vt:lpstr>Bewertung von Präsentationen </vt:lpstr>
      <vt:lpstr>Bewertung von Präsentationen Mögliche Bewertungskriterien</vt:lpstr>
      <vt:lpstr>Block 1.4 </vt:lpstr>
      <vt:lpstr>Prüfung der Angebote</vt:lpstr>
      <vt:lpstr>Ausschluss vom Verfahren</vt:lpstr>
      <vt:lpstr>Ausschluss vom Verfahren</vt:lpstr>
      <vt:lpstr>Ausschluss vom Verfahren</vt:lpstr>
      <vt:lpstr>Unterangebote</vt:lpstr>
      <vt:lpstr>Ausschluss vom Verfahren</vt:lpstr>
      <vt:lpstr>Ausschluss vom Verfahren</vt:lpstr>
      <vt:lpstr>Ausschluss vom Verfahren</vt:lpstr>
      <vt:lpstr>Ausschluss vom Verfahren</vt:lpstr>
      <vt:lpstr>Ausschluss vom Verfahren</vt:lpstr>
      <vt:lpstr>Ausschluss vom Verfahren</vt:lpstr>
      <vt:lpstr>Ausschluss vom Verfahren</vt:lpstr>
      <vt:lpstr>Ausschluss vom Verfahren</vt:lpstr>
      <vt:lpstr>Ausschluss vom Verfahren</vt:lpstr>
      <vt:lpstr>Block 1.5</vt:lpstr>
      <vt:lpstr>Zuschlag, Fristen und Gerichtsverfahren</vt:lpstr>
      <vt:lpstr>Erlass der Vergabeverfügung  </vt:lpstr>
      <vt:lpstr>Vergabeverfügung- Zuständigkeiten</vt:lpstr>
      <vt:lpstr>Vergabeverfügung - Begründung</vt:lpstr>
      <vt:lpstr>Verfahrensabbruch / Wiederholung</vt:lpstr>
      <vt:lpstr>Provisorischer und definitiver Abbruch</vt:lpstr>
      <vt:lpstr>Widerruf des Zuschlags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Informationsanlass</dc:title>
  <dc:creator>Matthias Stürmer</dc:creator>
  <cp:lastModifiedBy>Claudia Schneider Heusi</cp:lastModifiedBy>
  <cp:revision>159</cp:revision>
  <cp:lastPrinted>2018-05-01T08:16:01Z</cp:lastPrinted>
  <dcterms:created xsi:type="dcterms:W3CDTF">2019-10-13T03:33:36Z</dcterms:created>
  <dcterms:modified xsi:type="dcterms:W3CDTF">2020-02-25T15:59:36Z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2016-05-19T00:00:00Z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2016-05-19T00:00:00Z</vt:filetime>
  </property>
</Properties>
</file>